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5"/>
  </p:notesMasterIdLst>
  <p:sldIdLst>
    <p:sldId id="256" r:id="rId2"/>
    <p:sldId id="1801" r:id="rId3"/>
    <p:sldId id="2283" r:id="rId4"/>
    <p:sldId id="2284" r:id="rId5"/>
    <p:sldId id="2285" r:id="rId6"/>
    <p:sldId id="310" r:id="rId7"/>
    <p:sldId id="2286" r:id="rId8"/>
    <p:sldId id="710" r:id="rId9"/>
    <p:sldId id="2287" r:id="rId10"/>
    <p:sldId id="2288" r:id="rId11"/>
    <p:sldId id="2027" r:id="rId12"/>
    <p:sldId id="742" r:id="rId13"/>
    <p:sldId id="311" r:id="rId14"/>
    <p:sldId id="720" r:id="rId15"/>
    <p:sldId id="723" r:id="rId16"/>
    <p:sldId id="724" r:id="rId17"/>
    <p:sldId id="729" r:id="rId18"/>
    <p:sldId id="730" r:id="rId19"/>
    <p:sldId id="731" r:id="rId20"/>
    <p:sldId id="732" r:id="rId21"/>
    <p:sldId id="2028" r:id="rId22"/>
    <p:sldId id="733" r:id="rId23"/>
    <p:sldId id="734" r:id="rId24"/>
    <p:sldId id="735" r:id="rId25"/>
    <p:sldId id="2360" r:id="rId26"/>
    <p:sldId id="2029" r:id="rId27"/>
    <p:sldId id="738" r:id="rId28"/>
    <p:sldId id="739" r:id="rId29"/>
    <p:sldId id="740" r:id="rId30"/>
    <p:sldId id="741" r:id="rId31"/>
    <p:sldId id="2361" r:id="rId32"/>
    <p:sldId id="2362" r:id="rId33"/>
    <p:sldId id="2359" r:id="rId34"/>
  </p:sldIdLst>
  <p:sldSz cx="12192000" cy="6858000"/>
  <p:notesSz cx="6858000" cy="9144000"/>
  <p:embeddedFontLst>
    <p:embeddedFont>
      <p:font typeface="Fira Sans Extra Condensed" panose="020B0503050000020004" pitchFamily="34" charset="0"/>
      <p:regular r:id="rId36"/>
      <p:bold r:id="rId37"/>
      <p:italic r:id="rId38"/>
      <p:boldItalic r:id="rId39"/>
    </p:embeddedFont>
    <p:embeddedFont>
      <p:font typeface="Roboto" panose="02000000000000000000" pitchFamily="2" charset="0"/>
      <p:regular r:id="rId40"/>
      <p:bold r:id="rId41"/>
      <p:italic r:id="rId42"/>
      <p:boldItalic r:id="rId43"/>
    </p:embeddedFont>
    <p:embeddedFont>
      <p:font typeface="Tahoma" panose="020B0604030504040204" pitchFamily="34" charset="0"/>
      <p:regular r:id="rId44"/>
      <p:bold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autoAdjust="0"/>
    <p:restoredTop sz="86470"/>
  </p:normalViewPr>
  <p:slideViewPr>
    <p:cSldViewPr snapToGrid="0">
      <p:cViewPr varScale="1">
        <p:scale>
          <a:sx n="93" d="100"/>
          <a:sy n="93" d="100"/>
        </p:scale>
        <p:origin x="216" y="536"/>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t>Graph</a:t>
            </a:r>
            <a:r>
              <a:rPr lang="vi-VN" baseline="0" dirty="0"/>
              <a:t> of </a:t>
            </a:r>
            <a:r>
              <a:rPr lang="vi-VN" dirty="0"/>
              <a:t>electricity price</a:t>
            </a:r>
            <a:r>
              <a:rPr lang="vi-VN" baseline="0" dirty="0"/>
              <a:t> form </a:t>
            </a:r>
            <a:r>
              <a:rPr lang="vi-VN" dirty="0"/>
              <a:t>2009 to 2024</a:t>
            </a:r>
            <a:endParaRPr lang="en-US" dirty="0"/>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9051-414C-92FF-DDCE24656E48}"/>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Year </a:t>
                </a:r>
                <a:endParaRPr lang="en-US" dirty="0"/>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t>Electricity price (VND/kWh)</a:t>
                </a:r>
                <a:endParaRPr lang="en-US" dirty="0"/>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2296012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98137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000471471"/>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apiv2.business.gov.vn/medias/AnPham/d5eb0108-fa00-4102-ad9c-94da979648cb.pdf" TargetMode="Externa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6" name="TextBox 5">
            <a:extLst>
              <a:ext uri="{FF2B5EF4-FFF2-40B4-BE49-F238E27FC236}">
                <a16:creationId xmlns:a16="http://schemas.microsoft.com/office/drawing/2014/main" id="{D192AACA-4A72-78A1-F83C-4E41EFBEE2F9}"/>
              </a:ext>
            </a:extLst>
          </p:cNvPr>
          <p:cNvSpPr txBox="1"/>
          <p:nvPr/>
        </p:nvSpPr>
        <p:spPr>
          <a:xfrm>
            <a:off x="597347" y="2586414"/>
            <a:ext cx="5383324" cy="400110"/>
          </a:xfrm>
          <a:prstGeom prst="rect">
            <a:avLst/>
          </a:prstGeom>
          <a:noFill/>
        </p:spPr>
        <p:txBody>
          <a:bodyPr wrap="square" rtlCol="0" anchor="ctr">
            <a:spAutoFit/>
          </a:bodyPr>
          <a:lstStyle/>
          <a:p>
            <a:pPr marL="0" marR="0" lvl="0" indent="0" algn="l" defTabSz="761970" rtl="0" eaLnBrk="1" fontAlgn="auto" latinLnBrk="0" hangingPunct="1">
              <a:lnSpc>
                <a:spcPct val="100000"/>
              </a:lnSpc>
              <a:spcBef>
                <a:spcPts val="0"/>
              </a:spcBef>
              <a:spcAft>
                <a:spcPts val="0"/>
              </a:spcAft>
              <a:buClrTx/>
              <a:buSzTx/>
              <a:buFontTx/>
              <a:buNone/>
              <a:tabLst/>
              <a:defRPr/>
            </a:pPr>
            <a:r>
              <a:rPr kumimoji="0" lang="en-US" altLang="ko-KR"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rPr>
              <a:t>TECHNICAL STAFFS</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7" name="Google Shape;46;p15">
            <a:extLst>
              <a:ext uri="{FF2B5EF4-FFF2-40B4-BE49-F238E27FC236}">
                <a16:creationId xmlns:a16="http://schemas.microsoft.com/office/drawing/2014/main" id="{A5257F34-4D99-35D0-56EB-9A9C090CA7E2}"/>
              </a:ext>
            </a:extLst>
          </p:cNvPr>
          <p:cNvSpPr txBox="1">
            <a:spLocks/>
          </p:cNvSpPr>
          <p:nvPr/>
        </p:nvSpPr>
        <p:spPr>
          <a:xfrm>
            <a:off x="597347" y="1048259"/>
            <a:ext cx="7796487" cy="152337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600" b="1" dirty="0">
                <a:solidFill>
                  <a:schemeClr val="accent1">
                    <a:lumMod val="50000"/>
                  </a:schemeClr>
                </a:solidFill>
              </a:rPr>
              <a:t>TRAINING PROGRAMME </a:t>
            </a:r>
            <a:br>
              <a:rPr lang="en-US" sz="3600" b="1" dirty="0">
                <a:solidFill>
                  <a:schemeClr val="accent1">
                    <a:lumMod val="50000"/>
                  </a:schemeClr>
                </a:solidFill>
              </a:rPr>
            </a:br>
            <a:r>
              <a:rPr lang="en-US" sz="3600" b="1" dirty="0">
                <a:solidFill>
                  <a:schemeClr val="accent1">
                    <a:lumMod val="50000"/>
                  </a:schemeClr>
                </a:solidFill>
              </a:rPr>
              <a:t>FOR </a:t>
            </a:r>
            <a:r>
              <a:rPr lang="en-US" sz="3600" b="1" dirty="0">
                <a:solidFill>
                  <a:srgbClr val="87C6CC">
                    <a:lumMod val="50000"/>
                  </a:srgbClr>
                </a:solidFill>
              </a:rPr>
              <a:t>INDUSTRIAL ENTERPRISEs</a:t>
            </a:r>
            <a:endParaRPr lang="en-US" sz="3600" b="1" dirty="0">
              <a:solidFill>
                <a:schemeClr val="accent1">
                  <a:lumMod val="50000"/>
                </a:schemeClr>
              </a:solidFill>
            </a:endParaRPr>
          </a:p>
        </p:txBody>
      </p:sp>
      <p:sp>
        <p:nvSpPr>
          <p:cNvPr id="8" name="Subtitle 2">
            <a:extLst>
              <a:ext uri="{FF2B5EF4-FFF2-40B4-BE49-F238E27FC236}">
                <a16:creationId xmlns:a16="http://schemas.microsoft.com/office/drawing/2014/main" id="{260E242E-4EE6-3AB3-5C25-0014ED12E9A8}"/>
              </a:ext>
            </a:extLst>
          </p:cNvPr>
          <p:cNvSpPr>
            <a:spLocks noGrp="1"/>
          </p:cNvSpPr>
          <p:nvPr>
            <p:ph type="subTitle" idx="1"/>
          </p:nvPr>
        </p:nvSpPr>
        <p:spPr>
          <a:xfrm>
            <a:off x="712676" y="3607166"/>
            <a:ext cx="6150015" cy="1629255"/>
          </a:xfrm>
        </p:spPr>
        <p:txBody>
          <a:bodyPr>
            <a:normAutofit/>
          </a:bodyPr>
          <a:lstStyle/>
          <a:p>
            <a:pPr marL="0" indent="0" algn="just">
              <a:spcAft>
                <a:spcPts val="800"/>
              </a:spcAft>
            </a:pPr>
            <a:r>
              <a:rPr lang="vi-VN" sz="2000" b="1" dirty="0">
                <a:solidFill>
                  <a:schemeClr val="accent1">
                    <a:lumMod val="50000"/>
                  </a:schemeClr>
                </a:solidFill>
              </a:rPr>
              <a:t>Module 4.6. </a:t>
            </a:r>
            <a:endParaRPr lang="en-US" sz="2000" b="1" dirty="0">
              <a:solidFill>
                <a:schemeClr val="accent1">
                  <a:lumMod val="50000"/>
                </a:schemeClr>
              </a:solidFill>
            </a:endParaRPr>
          </a:p>
          <a:p>
            <a:pPr marL="0" indent="0" algn="just"/>
            <a:r>
              <a:rPr lang="en-US" sz="2000" b="1" dirty="0">
                <a:solidFill>
                  <a:schemeClr val="accent1">
                    <a:lumMod val="50000"/>
                  </a:schemeClr>
                </a:solidFill>
              </a:rPr>
              <a:t>Current and potential of EE in Textile industries in Vietnam</a:t>
            </a:r>
            <a:endParaRPr lang="en-VN" sz="2000" b="1" dirty="0">
              <a:solidFill>
                <a:schemeClr val="accent1">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dirty="0">
                <a:solidFill>
                  <a:schemeClr val="accent1">
                    <a:lumMod val="50000"/>
                  </a:schemeClr>
                </a:solidFill>
              </a:rPr>
              <a:t>Trends in sustainable development in industry</a:t>
            </a: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720919" y="1492728"/>
            <a:ext cx="10861481"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Green industry: </a:t>
            </a:r>
            <a:r>
              <a:rPr lang="en-US" dirty="0">
                <a:solidFill>
                  <a:schemeClr val="tx1"/>
                </a:solidFill>
              </a:rPr>
              <a:t>Enterprises are gradually paying more attention to using renewable energy and developing sustainable production.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altLang="en-US" b="1" dirty="0">
                <a:solidFill>
                  <a:schemeClr val="tx1"/>
                </a:solidFill>
              </a:rPr>
              <a:t>International trend</a:t>
            </a:r>
            <a:r>
              <a:rPr lang="en-US" altLang="en-US" dirty="0">
                <a:solidFill>
                  <a:schemeClr val="tx1"/>
                </a:solidFill>
              </a:rPr>
              <a:t>: </a:t>
            </a:r>
            <a:r>
              <a:rPr lang="en-US" dirty="0">
                <a:solidFill>
                  <a:schemeClr val="tx1"/>
                </a:solidFill>
              </a:rPr>
              <a:t>Multinational corporations have higher standards for energy and environmental requirements when collaborating, especially in industries such as textiles and electronics.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Digital transformation and energy optimization: </a:t>
            </a:r>
            <a:r>
              <a:rPr lang="en-US" dirty="0">
                <a:solidFill>
                  <a:schemeClr val="tx1"/>
                </a:solidFill>
              </a:rPr>
              <a:t>Applying digital technology to monitor and optimize energy usage in production.</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dirty="0">
                <a:solidFill>
                  <a:schemeClr val="tx1"/>
                </a:solidFill>
              </a:rPr>
              <a:t>New trends all place a certain emphasis on reducing greenhouse gas emissions in production and have become collaboration criteria for many major international corporations. This issue is becoming increasingly important and challenging for the industrial development of Vietnam.</a:t>
            </a:r>
            <a:endParaRPr lang="vi-VN" altLang="en-US" dirty="0">
              <a:solidFill>
                <a:schemeClr val="tx1"/>
              </a:solidFill>
            </a:endParaRPr>
          </a:p>
        </p:txBody>
      </p:sp>
    </p:spTree>
    <p:extLst>
      <p:ext uri="{BB962C8B-B14F-4D97-AF65-F5344CB8AC3E}">
        <p14:creationId xmlns:p14="http://schemas.microsoft.com/office/powerpoint/2010/main" val="1951470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14D94-AFF1-49D9-9005-3E578293FCCE}"/>
              </a:ext>
            </a:extLst>
          </p:cNvPr>
          <p:cNvSpPr>
            <a:spLocks noGrp="1"/>
          </p:cNvSpPr>
          <p:nvPr>
            <p:ph type="title"/>
          </p:nvPr>
        </p:nvSpPr>
        <p:spPr/>
        <p:txBody>
          <a:bodyPr>
            <a:normAutofit fontScale="90000"/>
          </a:bodyPr>
          <a:lstStyle/>
          <a:p>
            <a:r>
              <a:rPr lang="en-US" sz="3100" dirty="0">
                <a:solidFill>
                  <a:schemeClr val="accent1">
                    <a:lumMod val="50000"/>
                  </a:schemeClr>
                </a:solidFill>
              </a:rPr>
              <a:t>Discussion</a:t>
            </a:r>
            <a:endParaRPr lang="en-US" dirty="0">
              <a:solidFill>
                <a:schemeClr val="accent1">
                  <a:lumMod val="50000"/>
                </a:schemeClr>
              </a:solidFill>
            </a:endParaRPr>
          </a:p>
        </p:txBody>
      </p:sp>
      <p:sp>
        <p:nvSpPr>
          <p:cNvPr id="3" name="Text Placeholder 2">
            <a:extLst>
              <a:ext uri="{FF2B5EF4-FFF2-40B4-BE49-F238E27FC236}">
                <a16:creationId xmlns:a16="http://schemas.microsoft.com/office/drawing/2014/main" id="{97ABA586-7C74-4D75-BEDD-0B79562C6185}"/>
              </a:ext>
            </a:extLst>
          </p:cNvPr>
          <p:cNvSpPr>
            <a:spLocks noGrp="1"/>
          </p:cNvSpPr>
          <p:nvPr>
            <p:ph type="body" idx="1"/>
          </p:nvPr>
        </p:nvSpPr>
        <p:spPr/>
        <p:txBody>
          <a:bodyPr/>
          <a:lstStyle/>
          <a:p>
            <a:r>
              <a:rPr lang="vi-VN" dirty="0">
                <a:cs typeface="Arial" panose="020B0604020202020204" pitchFamily="34" charset="0"/>
              </a:rPr>
              <a:t>Why has the number of DEUs and the DEUs in textile increased rapidly in recent years?
</a:t>
            </a:r>
            <a:r>
              <a:rPr lang="en-US" dirty="0"/>
              <a:t> In your opinion, does the Textile industry have a large potential for energy savings compared to other industries? Why or why not</a:t>
            </a:r>
            <a:r>
              <a:rPr lang="vi-VN" dirty="0">
                <a:cs typeface="Arial" panose="020B0604020202020204" pitchFamily="34" charset="0"/>
              </a:rPr>
              <a:t>?</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2377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Xu Hướng Phát Triển Của Ngành Công Nghiệp Dệt May - Da Giày Tại Việt Nam -  Delco Construction">
            <a:extLst>
              <a:ext uri="{FF2B5EF4-FFF2-40B4-BE49-F238E27FC236}">
                <a16:creationId xmlns:a16="http://schemas.microsoft.com/office/drawing/2014/main" id="{7B7BCB26-90B8-203C-33D4-5F94D384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328" y="0"/>
            <a:ext cx="1305422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3D88117-793E-AE61-F1AE-344E35950AF2}"/>
              </a:ext>
            </a:extLst>
          </p:cNvPr>
          <p:cNvSpPr txBox="1"/>
          <p:nvPr/>
        </p:nvSpPr>
        <p:spPr>
          <a:xfrm>
            <a:off x="400612" y="5453611"/>
            <a:ext cx="8658044" cy="584775"/>
          </a:xfrm>
          <a:prstGeom prst="rect">
            <a:avLst/>
          </a:prstGeom>
          <a:solidFill>
            <a:schemeClr val="bg1"/>
          </a:solidFill>
        </p:spPr>
        <p:txBody>
          <a:bodyPr wrap="square">
            <a:spAutoFit/>
          </a:bodyPr>
          <a:lstStyle/>
          <a:p>
            <a:r>
              <a:rPr lang="en-US" sz="3200" b="1">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Textile </a:t>
            </a:r>
            <a:r>
              <a:rPr lang="en-US" sz="3200" b="1"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rPr>
              <a:t>and garment industry</a:t>
            </a:r>
            <a:endParaRPr lang="en-VN" sz="4267" dirty="0">
              <a:solidFill>
                <a:schemeClr val="accent1">
                  <a:lumMod val="50000"/>
                </a:schemeClr>
              </a:solidFill>
            </a:endParaRPr>
          </a:p>
        </p:txBody>
      </p:sp>
    </p:spTree>
    <p:extLst>
      <p:ext uri="{BB962C8B-B14F-4D97-AF65-F5344CB8AC3E}">
        <p14:creationId xmlns:p14="http://schemas.microsoft.com/office/powerpoint/2010/main" val="21945364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rmAutofit fontScale="90000"/>
          </a:bodyPr>
          <a:lstStyle/>
          <a:p>
            <a:r>
              <a:rPr lang="en-US" dirty="0">
                <a:solidFill>
                  <a:schemeClr val="accent1">
                    <a:lumMod val="50000"/>
                  </a:schemeClr>
                </a:solidFill>
              </a:rPr>
              <a:t>Energy Intensity in Key Industries in Vietnam</a:t>
            </a:r>
            <a:endParaRPr lang="en-VN"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6160046"/>
            <a:ext cx="7532066" cy="584775"/>
          </a:xfrm>
          <a:prstGeom prst="rect">
            <a:avLst/>
          </a:prstGeom>
          <a:noFill/>
        </p:spPr>
        <p:txBody>
          <a:bodyPr wrap="square">
            <a:spAutoFit/>
          </a:bodyPr>
          <a:lstStyle/>
          <a:p>
            <a:r>
              <a:rPr lang="en-US" sz="1600" i="1" dirty="0"/>
              <a:t>Figure: Energy Intensity Improvement in Key Industries during VNEEP Phase 2 Changes of energy intensity in key industries</a:t>
            </a:r>
            <a:endParaRPr lang="en-VN" sz="1600" i="1" dirty="0"/>
          </a:p>
        </p:txBody>
      </p:sp>
    </p:spTree>
    <p:extLst>
      <p:ext uri="{BB962C8B-B14F-4D97-AF65-F5344CB8AC3E}">
        <p14:creationId xmlns:p14="http://schemas.microsoft.com/office/powerpoint/2010/main" val="1555242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Overview of Vietnam’s Textile and Garment Industry</a:t>
            </a:r>
            <a:endParaRPr lang="en-US" dirty="0">
              <a:solidFill>
                <a:schemeClr val="accent1">
                  <a:lumMod val="50000"/>
                </a:schemeClr>
              </a:solidFill>
              <a:latin typeface="+mn-lt"/>
              <a:ea typeface="Tahoma" panose="020B0604030504040204" pitchFamily="34" charset="0"/>
              <a:cs typeface="Tahoma" panose="020B0604030504040204" pitchFamily="34" charset="0"/>
            </a:endParaRPr>
          </a:p>
        </p:txBody>
      </p:sp>
      <p:sp>
        <p:nvSpPr>
          <p:cNvPr id="7" name="TextBox 6">
            <a:extLst>
              <a:ext uri="{FF2B5EF4-FFF2-40B4-BE49-F238E27FC236}">
                <a16:creationId xmlns:a16="http://schemas.microsoft.com/office/drawing/2014/main" id="{0841C48D-2BAD-3D2A-D95E-181DAAE9A5A4}"/>
              </a:ext>
            </a:extLst>
          </p:cNvPr>
          <p:cNvSpPr txBox="1"/>
          <p:nvPr/>
        </p:nvSpPr>
        <p:spPr>
          <a:xfrm>
            <a:off x="609600" y="1475838"/>
            <a:ext cx="10972800" cy="4404604"/>
          </a:xfrm>
          <a:prstGeom prst="rect">
            <a:avLst/>
          </a:prstGeom>
          <a:noFill/>
        </p:spPr>
        <p:txBody>
          <a:bodyPr wrap="square">
            <a:spAutoFit/>
          </a:bodyPr>
          <a:lstStyle/>
          <a:p>
            <a:pPr marL="342900" indent="-342900">
              <a:buFont typeface="Arial" panose="020B0604020202020204" pitchFamily="34" charset="0"/>
              <a:buChar char="•"/>
            </a:pPr>
            <a:r>
              <a:rPr lang="en-US" b="1" dirty="0"/>
              <a:t>Position in the Economy</a:t>
            </a:r>
            <a:r>
              <a:rPr lang="en-US" dirty="0"/>
              <a:t>: A key export sector, making significant contributions to GDP.</a:t>
            </a:r>
          </a:p>
          <a:p>
            <a:pPr marL="342900" indent="-342900">
              <a:buFont typeface="Arial" panose="020B0604020202020204" pitchFamily="34" charset="0"/>
              <a:buChar char="•"/>
            </a:pPr>
            <a:r>
              <a:rPr lang="en-US" b="1" dirty="0"/>
              <a:t>Contribution to GDP</a:t>
            </a:r>
            <a:r>
              <a:rPr lang="en-US" dirty="0"/>
              <a:t>: Accounts for approximately 12% of industrial GDP and 5% of the national GDP.</a:t>
            </a:r>
          </a:p>
          <a:p>
            <a:pPr marL="342900" indent="-342900">
              <a:buFont typeface="Arial" panose="020B0604020202020204" pitchFamily="34" charset="0"/>
              <a:buChar char="•"/>
            </a:pPr>
            <a:r>
              <a:rPr lang="en-US" b="1" dirty="0"/>
              <a:t>Total Export Value in 2023</a:t>
            </a:r>
            <a:r>
              <a:rPr lang="en-US" dirty="0"/>
              <a:t>: Estimated to reach 40.3 billion USD, down 9.2% compared to 2022.</a:t>
            </a:r>
          </a:p>
          <a:p>
            <a:endParaRPr lang="en-US" b="1" dirty="0"/>
          </a:p>
          <a:p>
            <a:r>
              <a:rPr lang="en-US" b="1" dirty="0"/>
              <a:t>Production Segments:</a:t>
            </a:r>
          </a:p>
          <a:p>
            <a:pPr marL="342900" indent="-342900">
              <a:spcBef>
                <a:spcPts val="900"/>
              </a:spcBef>
              <a:buFont typeface="Arial" panose="020B0604020202020204" pitchFamily="34" charset="0"/>
              <a:buChar char="•"/>
            </a:pPr>
            <a:r>
              <a:rPr lang="en-US" dirty="0"/>
              <a:t>Yarn: Production of fiber and yarn.</a:t>
            </a:r>
          </a:p>
          <a:p>
            <a:pPr marL="342900" indent="-342900">
              <a:spcBef>
                <a:spcPts val="900"/>
              </a:spcBef>
              <a:buFont typeface="Arial" panose="020B0604020202020204" pitchFamily="34" charset="0"/>
              <a:buChar char="•"/>
            </a:pPr>
            <a:r>
              <a:rPr lang="en-US" dirty="0"/>
              <a:t>Textile Fabric: Weaving and dyeing of fabrics.</a:t>
            </a:r>
          </a:p>
          <a:p>
            <a:pPr marL="342900" indent="-342900">
              <a:spcBef>
                <a:spcPts val="900"/>
              </a:spcBef>
              <a:buFont typeface="Arial" panose="020B0604020202020204" pitchFamily="34" charset="0"/>
              <a:buChar char="•"/>
            </a:pPr>
            <a:r>
              <a:rPr lang="en-US" dirty="0"/>
              <a:t>Apparel: Production of clothing and fashion items.</a:t>
            </a:r>
          </a:p>
          <a:p>
            <a:endParaRPr lang="en-US" b="1" dirty="0"/>
          </a:p>
          <a:p>
            <a:r>
              <a:rPr lang="en-US" b="1" dirty="0"/>
              <a:t>Market</a:t>
            </a:r>
            <a:r>
              <a:rPr lang="en-US" dirty="0"/>
              <a:t>:</a:t>
            </a:r>
          </a:p>
          <a:p>
            <a:pPr marL="342900" indent="-342900">
              <a:spcBef>
                <a:spcPts val="900"/>
              </a:spcBef>
              <a:buFont typeface="Arial" panose="020B0604020202020204" pitchFamily="34" charset="0"/>
              <a:buChar char="•"/>
            </a:pPr>
            <a:r>
              <a:rPr lang="en-US" dirty="0"/>
              <a:t>Export: Accounts for about 80% of total output (USA, Japan, EU, South Korea, China, ASEAN,…).</a:t>
            </a:r>
          </a:p>
          <a:p>
            <a:pPr marL="342900" indent="-342900">
              <a:spcBef>
                <a:spcPts val="900"/>
              </a:spcBef>
              <a:buFont typeface="Arial" panose="020B0604020202020204" pitchFamily="34" charset="0"/>
              <a:buChar char="•"/>
            </a:pPr>
            <a:r>
              <a:rPr lang="en-US" dirty="0"/>
              <a:t>Domestic: Accounts for about 20% of total output.</a:t>
            </a:r>
          </a:p>
        </p:txBody>
      </p:sp>
    </p:spTree>
    <p:extLst>
      <p:ext uri="{BB962C8B-B14F-4D97-AF65-F5344CB8AC3E}">
        <p14:creationId xmlns:p14="http://schemas.microsoft.com/office/powerpoint/2010/main" val="4186513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68852-A133-1F7E-361C-F6AD427667B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Technology in Production</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A555AD9-78B1-0ACB-BEE3-E09CD6F4B727}"/>
              </a:ext>
            </a:extLst>
          </p:cNvPr>
          <p:cNvSpPr txBox="1"/>
          <p:nvPr/>
        </p:nvSpPr>
        <p:spPr>
          <a:xfrm>
            <a:off x="609600" y="1464038"/>
            <a:ext cx="10887456" cy="3631763"/>
          </a:xfrm>
          <a:prstGeom prst="rect">
            <a:avLst/>
          </a:prstGeom>
          <a:noFill/>
        </p:spPr>
        <p:txBody>
          <a:bodyPr wrap="square">
            <a:spAutoFit/>
          </a:bodyPr>
          <a:lstStyle/>
          <a:p>
            <a:r>
              <a:rPr lang="en-US" sz="2000" b="1" dirty="0"/>
              <a:t>Automation and Digitalization Adoption: </a:t>
            </a:r>
            <a:r>
              <a:rPr lang="en-US" sz="2000" dirty="0"/>
              <a:t>30% of enterprises have implemented Industry 4.0 technologies.</a:t>
            </a:r>
          </a:p>
          <a:p>
            <a:endParaRPr lang="en-US" sz="2000" dirty="0"/>
          </a:p>
          <a:p>
            <a:r>
              <a:rPr lang="en-US" sz="2000" b="1" dirty="0"/>
              <a:t>Investment in Modern Machinery:</a:t>
            </a:r>
          </a:p>
          <a:p>
            <a:pPr marL="342900" indent="-342900">
              <a:spcBef>
                <a:spcPts val="900"/>
              </a:spcBef>
              <a:buFont typeface="Arial" panose="020B0604020202020204" pitchFamily="34" charset="0"/>
              <a:buChar char="•"/>
            </a:pPr>
            <a:r>
              <a:rPr lang="en-US" sz="2000" dirty="0"/>
              <a:t>Increases productivity by 20%.</a:t>
            </a:r>
          </a:p>
          <a:p>
            <a:pPr marL="342900" indent="-342900">
              <a:spcBef>
                <a:spcPts val="900"/>
              </a:spcBef>
              <a:buFont typeface="Arial" panose="020B0604020202020204" pitchFamily="34" charset="0"/>
              <a:buChar char="•"/>
            </a:pPr>
            <a:r>
              <a:rPr lang="en-US" sz="2000" dirty="0"/>
              <a:t>Reduces costs by 15%.</a:t>
            </a:r>
            <a:br>
              <a:rPr lang="en-US" sz="2000" dirty="0"/>
            </a:br>
            <a:endParaRPr lang="en-US" sz="2000" dirty="0"/>
          </a:p>
          <a:p>
            <a:r>
              <a:rPr lang="en-US" sz="2000" b="1" dirty="0"/>
              <a:t>New Directions:</a:t>
            </a:r>
          </a:p>
          <a:p>
            <a:pPr marL="342900" indent="-342900">
              <a:spcBef>
                <a:spcPts val="900"/>
              </a:spcBef>
              <a:buFont typeface="Arial" panose="020B0604020202020204" pitchFamily="34" charset="0"/>
              <a:buChar char="•"/>
            </a:pPr>
            <a:r>
              <a:rPr lang="en-US" sz="2000" dirty="0"/>
              <a:t>Green Production: Emphasis on energy-saving processes.</a:t>
            </a:r>
          </a:p>
          <a:p>
            <a:pPr marL="342900" indent="-342900">
              <a:spcBef>
                <a:spcPts val="900"/>
              </a:spcBef>
              <a:buFont typeface="Arial" panose="020B0604020202020204" pitchFamily="34" charset="0"/>
              <a:buChar char="•"/>
            </a:pPr>
            <a:r>
              <a:rPr lang="en-US" sz="2000" dirty="0"/>
              <a:t>Recycled Materials: Increased use of sustainable and recycled materials.</a:t>
            </a:r>
          </a:p>
        </p:txBody>
      </p:sp>
    </p:spTree>
    <p:extLst>
      <p:ext uri="{BB962C8B-B14F-4D97-AF65-F5344CB8AC3E}">
        <p14:creationId xmlns:p14="http://schemas.microsoft.com/office/powerpoint/2010/main" val="3802998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A2A16-71F5-1F79-0F8D-D2FCE9AD2830}"/>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Challenges and Opportunities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5A6BA52-9E0E-0659-6760-FB3A60D892B6}"/>
              </a:ext>
            </a:extLst>
          </p:cNvPr>
          <p:cNvSpPr txBox="1"/>
          <p:nvPr/>
        </p:nvSpPr>
        <p:spPr>
          <a:xfrm>
            <a:off x="609600" y="1459230"/>
            <a:ext cx="10972800" cy="3939540"/>
          </a:xfrm>
          <a:prstGeom prst="rect">
            <a:avLst/>
          </a:prstGeom>
          <a:noFill/>
        </p:spPr>
        <p:txBody>
          <a:bodyPr wrap="square">
            <a:spAutoFit/>
          </a:bodyPr>
          <a:lstStyle/>
          <a:p>
            <a:r>
              <a:rPr lang="en-US" sz="2000" b="1" dirty="0"/>
              <a:t>Challenges</a:t>
            </a:r>
            <a:r>
              <a:rPr lang="en-US" sz="2000" dirty="0"/>
              <a:t>:</a:t>
            </a:r>
          </a:p>
          <a:p>
            <a:pPr marL="342900" indent="-342900">
              <a:spcBef>
                <a:spcPts val="900"/>
              </a:spcBef>
              <a:buFont typeface="Arial" panose="020B0604020202020204" pitchFamily="34" charset="0"/>
              <a:buChar char="•"/>
            </a:pPr>
            <a:r>
              <a:rPr lang="en-US" sz="2000" b="1" dirty="0"/>
              <a:t>Supply Chain Disruptions</a:t>
            </a:r>
            <a:r>
              <a:rPr lang="en-US" sz="2000" dirty="0"/>
              <a:t>: Caused by the impact of the COVID-19 pandemic and geopolitical conflicts.</a:t>
            </a:r>
          </a:p>
          <a:p>
            <a:pPr marL="342900" indent="-342900">
              <a:spcBef>
                <a:spcPts val="900"/>
              </a:spcBef>
              <a:buFont typeface="Arial" panose="020B0604020202020204" pitchFamily="34" charset="0"/>
              <a:buChar char="•"/>
            </a:pPr>
            <a:r>
              <a:rPr lang="en-US" sz="2000" b="1" dirty="0"/>
              <a:t>Dependence on Imported Materials</a:t>
            </a:r>
            <a:r>
              <a:rPr lang="en-US" sz="2000" dirty="0"/>
              <a:t>: 70% of textile and garment materials are imported.</a:t>
            </a:r>
          </a:p>
          <a:p>
            <a:br>
              <a:rPr lang="en-US" sz="2000" dirty="0"/>
            </a:br>
            <a:endParaRPr lang="en-US" sz="2000" dirty="0"/>
          </a:p>
          <a:p>
            <a:r>
              <a:rPr lang="en-US" sz="2000" b="1" dirty="0"/>
              <a:t>Opportunities:</a:t>
            </a:r>
          </a:p>
          <a:p>
            <a:pPr marL="342900" indent="-342900">
              <a:spcBef>
                <a:spcPts val="900"/>
              </a:spcBef>
              <a:buFont typeface="Arial" panose="020B0604020202020204" pitchFamily="34" charset="0"/>
              <a:buChar char="•"/>
            </a:pPr>
            <a:r>
              <a:rPr lang="en-US" sz="2000" b="1" dirty="0"/>
              <a:t>Free Trade Agreements (FTAs): </a:t>
            </a:r>
            <a:r>
              <a:rPr lang="en-US" sz="2000" dirty="0"/>
              <a:t>Agreements like RCEP and EVFTA open up markets and reduce tariffs.</a:t>
            </a:r>
          </a:p>
          <a:p>
            <a:pPr marL="342900" indent="-342900">
              <a:spcBef>
                <a:spcPts val="900"/>
              </a:spcBef>
              <a:buFont typeface="Arial" panose="020B0604020202020204" pitchFamily="34" charset="0"/>
              <a:buChar char="•"/>
            </a:pPr>
            <a:r>
              <a:rPr lang="en-US" sz="2000" b="1" dirty="0"/>
              <a:t>Rising Demand from Emerging Markets</a:t>
            </a:r>
            <a:r>
              <a:rPr lang="en-US" sz="2000" dirty="0"/>
              <a:t>: Increased demand from regions such as Africa and the Middle East.</a:t>
            </a:r>
          </a:p>
        </p:txBody>
      </p:sp>
    </p:spTree>
    <p:extLst>
      <p:ext uri="{BB962C8B-B14F-4D97-AF65-F5344CB8AC3E}">
        <p14:creationId xmlns:p14="http://schemas.microsoft.com/office/powerpoint/2010/main" val="3597242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96FBC-45DF-AC6D-0254-8F7639A221D5}"/>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Energy Consumption</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B33332C3-4CDE-9236-FC2E-2AB7DD064238}"/>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p:txBody>
      </p:sp>
      <p:sp>
        <p:nvSpPr>
          <p:cNvPr id="8" name="TextBox 7">
            <a:extLst>
              <a:ext uri="{FF2B5EF4-FFF2-40B4-BE49-F238E27FC236}">
                <a16:creationId xmlns:a16="http://schemas.microsoft.com/office/drawing/2014/main" id="{AFE43231-E7DB-632F-FF44-5036F15F5969}"/>
              </a:ext>
            </a:extLst>
          </p:cNvPr>
          <p:cNvSpPr txBox="1"/>
          <p:nvPr/>
        </p:nvSpPr>
        <p:spPr>
          <a:xfrm>
            <a:off x="609600" y="1652801"/>
            <a:ext cx="10972800" cy="3844001"/>
          </a:xfrm>
          <a:prstGeom prst="rect">
            <a:avLst/>
          </a:prstGeom>
          <a:noFill/>
        </p:spPr>
        <p:txBody>
          <a:bodyPr wrap="square">
            <a:spAutoFit/>
          </a:bodyPr>
          <a:lstStyle/>
          <a:p>
            <a:pPr marL="342900" indent="-342900">
              <a:lnSpc>
                <a:spcPct val="150000"/>
              </a:lnSpc>
              <a:spcBef>
                <a:spcPts val="900"/>
              </a:spcBef>
              <a:buFont typeface="Wingdings" pitchFamily="2" charset="2"/>
              <a:buChar char="v"/>
            </a:pPr>
            <a:r>
              <a:rPr lang="en-US" sz="2000" b="1" dirty="0"/>
              <a:t>High Energy Consumption</a:t>
            </a:r>
            <a:r>
              <a:rPr lang="en-US" sz="2000" dirty="0"/>
              <a:t>: The textile and garment industry is one of the most energy-intensive industries.</a:t>
            </a:r>
          </a:p>
          <a:p>
            <a:pPr marL="342900" indent="-342900">
              <a:lnSpc>
                <a:spcPct val="150000"/>
              </a:lnSpc>
              <a:spcBef>
                <a:spcPts val="900"/>
              </a:spcBef>
              <a:buFont typeface="Wingdings" pitchFamily="2" charset="2"/>
              <a:buChar char="v"/>
            </a:pPr>
            <a:r>
              <a:rPr lang="en-US" sz="2000" b="1" dirty="0"/>
              <a:t>Energy Costs</a:t>
            </a:r>
            <a:r>
              <a:rPr lang="en-US" sz="2000" dirty="0"/>
              <a:t>: Account for 8-10% of total production costs.</a:t>
            </a:r>
          </a:p>
          <a:p>
            <a:pPr marL="342900" indent="-342900">
              <a:lnSpc>
                <a:spcPct val="150000"/>
              </a:lnSpc>
              <a:spcBef>
                <a:spcPts val="900"/>
              </a:spcBef>
              <a:buFont typeface="Wingdings" pitchFamily="2" charset="2"/>
              <a:buChar char="v"/>
            </a:pPr>
            <a:r>
              <a:rPr lang="en-US" sz="2000" b="1" dirty="0"/>
              <a:t>Key Production Stages Requiring Energy:</a:t>
            </a:r>
          </a:p>
          <a:p>
            <a:pPr marL="342900" indent="-342900">
              <a:lnSpc>
                <a:spcPct val="150000"/>
              </a:lnSpc>
              <a:spcBef>
                <a:spcPts val="900"/>
              </a:spcBef>
              <a:buFont typeface="Arial" panose="020B0604020202020204" pitchFamily="34" charset="0"/>
              <a:buChar char="•"/>
            </a:pPr>
            <a:r>
              <a:rPr lang="en-US" sz="2000" dirty="0"/>
              <a:t>Yarn Spinning</a:t>
            </a:r>
          </a:p>
          <a:p>
            <a:pPr marL="342900" indent="-342900">
              <a:lnSpc>
                <a:spcPct val="150000"/>
              </a:lnSpc>
              <a:spcBef>
                <a:spcPts val="900"/>
              </a:spcBef>
              <a:buFont typeface="Arial" panose="020B0604020202020204" pitchFamily="34" charset="0"/>
              <a:buChar char="•"/>
            </a:pPr>
            <a:r>
              <a:rPr lang="en-US" sz="2000" dirty="0"/>
              <a:t>Fabric Dyeing and Finishing</a:t>
            </a:r>
          </a:p>
          <a:p>
            <a:pPr marL="342900" indent="-342900">
              <a:lnSpc>
                <a:spcPct val="150000"/>
              </a:lnSpc>
              <a:spcBef>
                <a:spcPts val="900"/>
              </a:spcBef>
              <a:buFont typeface="Arial" panose="020B0604020202020204" pitchFamily="34" charset="0"/>
              <a:buChar char="•"/>
            </a:pPr>
            <a:r>
              <a:rPr lang="en-US" sz="2000" dirty="0"/>
              <a:t>Garment Manufacturing</a:t>
            </a:r>
          </a:p>
        </p:txBody>
      </p:sp>
    </p:spTree>
    <p:extLst>
      <p:ext uri="{BB962C8B-B14F-4D97-AF65-F5344CB8AC3E}">
        <p14:creationId xmlns:p14="http://schemas.microsoft.com/office/powerpoint/2010/main" val="2009168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785EE-7682-5409-767D-85AAF52661CD}"/>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Main Energy Sources Used</a:t>
            </a:r>
            <a:endParaRPr lang="en-US"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21F5A12E-5CC5-CBDE-89DA-D6D54974EAA8}"/>
              </a:ext>
            </a:extLst>
          </p:cNvPr>
          <p:cNvSpPr txBox="1"/>
          <p:nvPr/>
        </p:nvSpPr>
        <p:spPr>
          <a:xfrm>
            <a:off x="609600" y="1679219"/>
            <a:ext cx="10716768" cy="2805255"/>
          </a:xfrm>
          <a:prstGeom prst="rect">
            <a:avLst/>
          </a:prstGeom>
          <a:noFill/>
        </p:spPr>
        <p:txBody>
          <a:bodyPr wrap="square">
            <a:spAutoFit/>
          </a:bodyPr>
          <a:lstStyle/>
          <a:p>
            <a:pPr>
              <a:lnSpc>
                <a:spcPct val="150000"/>
              </a:lnSpc>
            </a:pPr>
            <a:r>
              <a:rPr lang="en-US" sz="2000" b="1" dirty="0"/>
              <a:t>Main Energy Sources Used in the Textile and Garment Industry</a:t>
            </a:r>
          </a:p>
          <a:p>
            <a:pPr marL="342900" indent="-342900">
              <a:lnSpc>
                <a:spcPct val="150000"/>
              </a:lnSpc>
              <a:spcBef>
                <a:spcPts val="900"/>
              </a:spcBef>
              <a:buFont typeface="Arial" panose="020B0604020202020204" pitchFamily="34" charset="0"/>
              <a:buChar char="•"/>
            </a:pPr>
            <a:r>
              <a:rPr lang="en-US" sz="2000" dirty="0"/>
              <a:t>Electricity: Used to operate machinery and production lines.</a:t>
            </a:r>
          </a:p>
          <a:p>
            <a:pPr marL="342900" indent="-342900">
              <a:lnSpc>
                <a:spcPct val="150000"/>
              </a:lnSpc>
              <a:spcBef>
                <a:spcPts val="900"/>
              </a:spcBef>
              <a:buFont typeface="Arial" panose="020B0604020202020204" pitchFamily="34" charset="0"/>
              <a:buChar char="•"/>
            </a:pPr>
            <a:r>
              <a:rPr lang="en-US" sz="2000" dirty="0"/>
              <a:t>Fossil Fuels: Coal, oil, and natural gas are used for drying and fabric dyeing.</a:t>
            </a:r>
          </a:p>
          <a:p>
            <a:pPr marL="342900" indent="-342900">
              <a:lnSpc>
                <a:spcPct val="150000"/>
              </a:lnSpc>
              <a:spcBef>
                <a:spcPts val="900"/>
              </a:spcBef>
              <a:buFont typeface="Arial" panose="020B0604020202020204" pitchFamily="34" charset="0"/>
              <a:buChar char="•"/>
            </a:pPr>
            <a:r>
              <a:rPr lang="en-US" sz="2000" dirty="0"/>
              <a:t>Steam: Supports thermal processing.</a:t>
            </a:r>
          </a:p>
          <a:p>
            <a:pPr marL="342900" indent="-342900">
              <a:lnSpc>
                <a:spcPct val="150000"/>
              </a:lnSpc>
              <a:spcBef>
                <a:spcPts val="900"/>
              </a:spcBef>
              <a:buFont typeface="Arial" panose="020B0604020202020204" pitchFamily="34" charset="0"/>
              <a:buChar char="•"/>
            </a:pPr>
            <a:r>
              <a:rPr lang="en-US" sz="2000" dirty="0"/>
              <a:t>Renewable Energy Sources (recently implemented): Solar power and biomass energy.</a:t>
            </a:r>
          </a:p>
        </p:txBody>
      </p:sp>
    </p:spTree>
    <p:extLst>
      <p:ext uri="{BB962C8B-B14F-4D97-AF65-F5344CB8AC3E}">
        <p14:creationId xmlns:p14="http://schemas.microsoft.com/office/powerpoint/2010/main" val="2393104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8AFF-1104-2521-D637-BD836D8E571E}"/>
              </a:ext>
            </a:extLst>
          </p:cNvPr>
          <p:cNvSpPr>
            <a:spLocks noGrp="1"/>
          </p:cNvSpPr>
          <p:nvPr>
            <p:ph type="title"/>
          </p:nvPr>
        </p:nvSpPr>
        <p:spPr/>
        <p:txBody>
          <a:bodyPr>
            <a:noAutofit/>
          </a:bodyPr>
          <a:lstStyle/>
          <a:p>
            <a:r>
              <a:rPr lang="en-US" dirty="0">
                <a:solidFill>
                  <a:schemeClr val="accent1">
                    <a:lumMod val="50000"/>
                  </a:schemeClr>
                </a:solidFill>
              </a:rPr>
              <a:t>Current Energy Consumption Situation</a:t>
            </a:r>
          </a:p>
        </p:txBody>
      </p:sp>
      <p:sp>
        <p:nvSpPr>
          <p:cNvPr id="6" name="TextBox 5">
            <a:extLst>
              <a:ext uri="{FF2B5EF4-FFF2-40B4-BE49-F238E27FC236}">
                <a16:creationId xmlns:a16="http://schemas.microsoft.com/office/drawing/2014/main" id="{AAB93A6F-CC14-CB09-9128-F1FFB7F3A97F}"/>
              </a:ext>
            </a:extLst>
          </p:cNvPr>
          <p:cNvSpPr txBox="1"/>
          <p:nvPr/>
        </p:nvSpPr>
        <p:spPr>
          <a:xfrm>
            <a:off x="609600" y="1670279"/>
            <a:ext cx="10972800" cy="3728585"/>
          </a:xfrm>
          <a:prstGeom prst="rect">
            <a:avLst/>
          </a:prstGeom>
          <a:noFill/>
        </p:spPr>
        <p:txBody>
          <a:bodyPr wrap="square">
            <a:spAutoFit/>
          </a:bodyPr>
          <a:lstStyle/>
          <a:p>
            <a:pPr>
              <a:lnSpc>
                <a:spcPct val="150000"/>
              </a:lnSpc>
              <a:spcBef>
                <a:spcPts val="900"/>
              </a:spcBef>
            </a:pPr>
            <a:r>
              <a:rPr lang="en-US" sz="2000" b="1" dirty="0"/>
              <a:t>Actual Data:</a:t>
            </a:r>
          </a:p>
          <a:p>
            <a:pPr marL="342900" indent="-342900">
              <a:lnSpc>
                <a:spcPct val="150000"/>
              </a:lnSpc>
              <a:spcBef>
                <a:spcPts val="900"/>
              </a:spcBef>
              <a:buFont typeface="Arial" panose="020B0604020202020204" pitchFamily="34" charset="0"/>
              <a:buChar char="•"/>
            </a:pPr>
            <a:r>
              <a:rPr lang="en-US" sz="2000" dirty="0"/>
              <a:t>Average electricity consumption of dyeing and weaving factories: approximately 0.2-0.4 kWh/kg of fabric.</a:t>
            </a:r>
          </a:p>
          <a:p>
            <a:pPr marL="342900" indent="-342900">
              <a:lnSpc>
                <a:spcPct val="150000"/>
              </a:lnSpc>
              <a:spcBef>
                <a:spcPts val="900"/>
              </a:spcBef>
              <a:buFont typeface="Arial" panose="020B0604020202020204" pitchFamily="34" charset="0"/>
              <a:buChar char="•"/>
            </a:pPr>
            <a:r>
              <a:rPr lang="en-US" sz="2000" dirty="0"/>
              <a:t>Use of hot water and steam: 80-100 kg of steam/ton of fabric.</a:t>
            </a:r>
          </a:p>
          <a:p>
            <a:pPr>
              <a:lnSpc>
                <a:spcPct val="150000"/>
              </a:lnSpc>
              <a:spcBef>
                <a:spcPts val="900"/>
              </a:spcBef>
            </a:pPr>
            <a:r>
              <a:rPr lang="en-US" sz="2000" b="1" dirty="0"/>
              <a:t>Energy’s Share in Product Cost:</a:t>
            </a:r>
          </a:p>
          <a:p>
            <a:pPr marL="342900" indent="-342900">
              <a:lnSpc>
                <a:spcPct val="150000"/>
              </a:lnSpc>
              <a:spcBef>
                <a:spcPts val="900"/>
              </a:spcBef>
              <a:buFont typeface="Arial" panose="020B0604020202020204" pitchFamily="34" charset="0"/>
              <a:buChar char="•"/>
            </a:pPr>
            <a:r>
              <a:rPr lang="en-US" sz="2000" dirty="0"/>
              <a:t>Energy can account for 20-25% of operational costs in certain stages such as dyeing and washing.</a:t>
            </a:r>
          </a:p>
        </p:txBody>
      </p:sp>
    </p:spTree>
    <p:extLst>
      <p:ext uri="{BB962C8B-B14F-4D97-AF65-F5344CB8AC3E}">
        <p14:creationId xmlns:p14="http://schemas.microsoft.com/office/powerpoint/2010/main" val="583209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sz="3200" dirty="0">
                <a:solidFill>
                  <a:schemeClr val="accent1">
                    <a:lumMod val="50000"/>
                  </a:schemeClr>
                </a:solidFill>
              </a:rPr>
              <a:t>Current status of energy use in Vietnam</a:t>
            </a:r>
            <a:endParaRPr lang="vi-VN" sz="3200" dirty="0">
              <a:solidFill>
                <a:schemeClr val="accent1">
                  <a:lumMod val="50000"/>
                </a:schemeClr>
              </a:solidFill>
              <a:latin typeface="Arial" panose="020B0604020202020204" pitchFamily="34" charset="0"/>
            </a:endParaRPr>
          </a:p>
        </p:txBody>
      </p:sp>
      <p:grpSp>
        <p:nvGrpSpPr>
          <p:cNvPr id="11" name="Group 10">
            <a:extLst>
              <a:ext uri="{FF2B5EF4-FFF2-40B4-BE49-F238E27FC236}">
                <a16:creationId xmlns:a16="http://schemas.microsoft.com/office/drawing/2014/main" id="{8D3043CF-60DF-D48C-EBC4-F25C6943ED5B}"/>
              </a:ext>
            </a:extLst>
          </p:cNvPr>
          <p:cNvGrpSpPr/>
          <p:nvPr/>
        </p:nvGrpSpPr>
        <p:grpSpPr>
          <a:xfrm>
            <a:off x="960895" y="1439499"/>
            <a:ext cx="10270211" cy="4846616"/>
            <a:chOff x="960895" y="1439499"/>
            <a:chExt cx="10270211" cy="4846616"/>
          </a:xfrm>
        </p:grpSpPr>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60895" y="1439499"/>
              <a:ext cx="10270211" cy="4846616"/>
            </a:xfrm>
            <a:prstGeom prst="rect">
              <a:avLst/>
            </a:prstGeom>
          </p:spPr>
        </p:pic>
        <p:sp>
          <p:nvSpPr>
            <p:cNvPr id="4" name="TextBox 3">
              <a:extLst>
                <a:ext uri="{FF2B5EF4-FFF2-40B4-BE49-F238E27FC236}">
                  <a16:creationId xmlns:a16="http://schemas.microsoft.com/office/drawing/2014/main" id="{DE1524B3-4018-3557-60C2-CC45220E1AAE}"/>
                </a:ext>
              </a:extLst>
            </p:cNvPr>
            <p:cNvSpPr txBox="1"/>
            <p:nvPr/>
          </p:nvSpPr>
          <p:spPr>
            <a:xfrm>
              <a:off x="1343025" y="1557338"/>
              <a:ext cx="2528888" cy="666977"/>
            </a:xfrm>
            <a:prstGeom prst="rect">
              <a:avLst/>
            </a:prstGeom>
            <a:solidFill>
              <a:schemeClr val="bg1"/>
            </a:solidFill>
          </p:spPr>
          <p:txBody>
            <a:bodyPr wrap="square" rtlCol="0">
              <a:spAutoFit/>
            </a:bodyPr>
            <a:lstStyle/>
            <a:p>
              <a:pPr algn="r"/>
              <a:r>
                <a:rPr lang="en-US" dirty="0">
                  <a:solidFill>
                    <a:schemeClr val="bg2">
                      <a:lumMod val="75000"/>
                    </a:schemeClr>
                  </a:solidFill>
                </a:rPr>
                <a:t>Agriculture, forestry and fisheries</a:t>
              </a:r>
              <a:endParaRPr lang="en-VN" dirty="0">
                <a:solidFill>
                  <a:schemeClr val="bg2">
                    <a:lumMod val="75000"/>
                  </a:schemeClr>
                </a:solidFill>
              </a:endParaRPr>
            </a:p>
          </p:txBody>
        </p:sp>
        <p:sp>
          <p:nvSpPr>
            <p:cNvPr id="5" name="TextBox 4">
              <a:extLst>
                <a:ext uri="{FF2B5EF4-FFF2-40B4-BE49-F238E27FC236}">
                  <a16:creationId xmlns:a16="http://schemas.microsoft.com/office/drawing/2014/main" id="{F3D90F8A-2A1B-8C59-8D0A-2546C9D662C4}"/>
                </a:ext>
              </a:extLst>
            </p:cNvPr>
            <p:cNvSpPr txBox="1"/>
            <p:nvPr/>
          </p:nvSpPr>
          <p:spPr>
            <a:xfrm>
              <a:off x="1343025" y="234215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Construction</a:t>
              </a:r>
            </a:p>
          </p:txBody>
        </p:sp>
        <p:sp>
          <p:nvSpPr>
            <p:cNvPr id="6" name="TextBox 5">
              <a:extLst>
                <a:ext uri="{FF2B5EF4-FFF2-40B4-BE49-F238E27FC236}">
                  <a16:creationId xmlns:a16="http://schemas.microsoft.com/office/drawing/2014/main" id="{CAAE5149-F7C6-9688-AFAC-AEF040608114}"/>
                </a:ext>
              </a:extLst>
            </p:cNvPr>
            <p:cNvSpPr txBox="1"/>
            <p:nvPr/>
          </p:nvSpPr>
          <p:spPr>
            <a:xfrm>
              <a:off x="1343025" y="3049344"/>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Industry</a:t>
              </a:r>
            </a:p>
          </p:txBody>
        </p:sp>
        <p:sp>
          <p:nvSpPr>
            <p:cNvPr id="7" name="TextBox 6">
              <a:extLst>
                <a:ext uri="{FF2B5EF4-FFF2-40B4-BE49-F238E27FC236}">
                  <a16:creationId xmlns:a16="http://schemas.microsoft.com/office/drawing/2014/main" id="{5F82DF49-932B-C0A7-F9A6-BE2615E11010}"/>
                </a:ext>
              </a:extLst>
            </p:cNvPr>
            <p:cNvSpPr txBox="1"/>
            <p:nvPr/>
          </p:nvSpPr>
          <p:spPr>
            <a:xfrm>
              <a:off x="1071563" y="3672979"/>
              <a:ext cx="2800350" cy="379656"/>
            </a:xfrm>
            <a:prstGeom prst="rect">
              <a:avLst/>
            </a:prstGeom>
            <a:solidFill>
              <a:schemeClr val="bg1"/>
            </a:solidFill>
          </p:spPr>
          <p:txBody>
            <a:bodyPr wrap="square" rtlCol="0">
              <a:spAutoFit/>
            </a:bodyPr>
            <a:lstStyle/>
            <a:p>
              <a:pPr algn="r"/>
              <a:r>
                <a:rPr lang="en-VN" dirty="0">
                  <a:solidFill>
                    <a:schemeClr val="bg2">
                      <a:lumMod val="75000"/>
                    </a:schemeClr>
                  </a:solidFill>
                </a:rPr>
                <a:t>Non- energy</a:t>
              </a:r>
            </a:p>
          </p:txBody>
        </p:sp>
        <p:sp>
          <p:nvSpPr>
            <p:cNvPr id="8" name="TextBox 7">
              <a:extLst>
                <a:ext uri="{FF2B5EF4-FFF2-40B4-BE49-F238E27FC236}">
                  <a16:creationId xmlns:a16="http://schemas.microsoft.com/office/drawing/2014/main" id="{5EC6BD9E-7942-45B8-552A-E189CA6C78F1}"/>
                </a:ext>
              </a:extLst>
            </p:cNvPr>
            <p:cNvSpPr txBox="1"/>
            <p:nvPr/>
          </p:nvSpPr>
          <p:spPr>
            <a:xfrm>
              <a:off x="1343025" y="438016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Household</a:t>
              </a:r>
            </a:p>
          </p:txBody>
        </p:sp>
        <p:sp>
          <p:nvSpPr>
            <p:cNvPr id="9" name="TextBox 8">
              <a:extLst>
                <a:ext uri="{FF2B5EF4-FFF2-40B4-BE49-F238E27FC236}">
                  <a16:creationId xmlns:a16="http://schemas.microsoft.com/office/drawing/2014/main" id="{44AE5BD3-869C-E9B6-D71E-AFE7C6094693}"/>
                </a:ext>
              </a:extLst>
            </p:cNvPr>
            <p:cNvSpPr txBox="1"/>
            <p:nvPr/>
          </p:nvSpPr>
          <p:spPr>
            <a:xfrm>
              <a:off x="1343025" y="5087359"/>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Services</a:t>
              </a:r>
            </a:p>
          </p:txBody>
        </p:sp>
        <p:sp>
          <p:nvSpPr>
            <p:cNvPr id="10" name="TextBox 9">
              <a:extLst>
                <a:ext uri="{FF2B5EF4-FFF2-40B4-BE49-F238E27FC236}">
                  <a16:creationId xmlns:a16="http://schemas.microsoft.com/office/drawing/2014/main" id="{8CC90477-AAA6-BB9F-3C7F-1922C11CF3F3}"/>
                </a:ext>
              </a:extLst>
            </p:cNvPr>
            <p:cNvSpPr txBox="1"/>
            <p:nvPr/>
          </p:nvSpPr>
          <p:spPr>
            <a:xfrm>
              <a:off x="1343025" y="5686737"/>
              <a:ext cx="2528888" cy="379656"/>
            </a:xfrm>
            <a:prstGeom prst="rect">
              <a:avLst/>
            </a:prstGeom>
            <a:solidFill>
              <a:schemeClr val="bg1"/>
            </a:solidFill>
          </p:spPr>
          <p:txBody>
            <a:bodyPr wrap="square" rtlCol="0">
              <a:spAutoFit/>
            </a:bodyPr>
            <a:lstStyle/>
            <a:p>
              <a:pPr algn="r"/>
              <a:r>
                <a:rPr lang="en-VN" dirty="0">
                  <a:solidFill>
                    <a:schemeClr val="bg2">
                      <a:lumMod val="75000"/>
                    </a:schemeClr>
                  </a:solidFill>
                </a:rPr>
                <a:t>Transportation</a:t>
              </a:r>
            </a:p>
          </p:txBody>
        </p:sp>
      </p:grpSp>
    </p:spTree>
    <p:extLst>
      <p:ext uri="{BB962C8B-B14F-4D97-AF65-F5344CB8AC3E}">
        <p14:creationId xmlns:p14="http://schemas.microsoft.com/office/powerpoint/2010/main" val="1527187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2B98-F499-0BBF-6F5E-B7030A9C8A2B}"/>
              </a:ext>
            </a:extLst>
          </p:cNvPr>
          <p:cNvSpPr>
            <a:spLocks noGrp="1"/>
          </p:cNvSpPr>
          <p:nvPr>
            <p:ph type="title"/>
          </p:nvPr>
        </p:nvSpPr>
        <p:spPr/>
        <p:txBody>
          <a:bodyPr>
            <a:noAutofit/>
          </a:bodyPr>
          <a:lstStyle/>
          <a:p>
            <a:r>
              <a:rPr lang="en-US" b="1" dirty="0">
                <a:solidFill>
                  <a:schemeClr val="accent1">
                    <a:lumMod val="50000"/>
                  </a:schemeClr>
                </a:solidFill>
                <a:effectLst/>
                <a:latin typeface="+mn-lt"/>
              </a:rPr>
              <a:t>Energy Usage Issues</a:t>
            </a:r>
            <a:endParaRPr lang="en-US"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2FE190E5-FED3-DF14-9C51-58648658D8CF}"/>
              </a:ext>
            </a:extLst>
          </p:cNvPr>
          <p:cNvSpPr txBox="1"/>
          <p:nvPr/>
        </p:nvSpPr>
        <p:spPr>
          <a:xfrm>
            <a:off x="694944" y="1932608"/>
            <a:ext cx="10887456" cy="2689839"/>
          </a:xfrm>
          <a:prstGeom prst="rect">
            <a:avLst/>
          </a:prstGeom>
          <a:noFill/>
        </p:spPr>
        <p:txBody>
          <a:bodyPr wrap="square">
            <a:spAutoFit/>
          </a:bodyPr>
          <a:lstStyle/>
          <a:p>
            <a:pPr>
              <a:lnSpc>
                <a:spcPct val="150000"/>
              </a:lnSpc>
              <a:spcBef>
                <a:spcPts val="900"/>
              </a:spcBef>
            </a:pPr>
            <a:r>
              <a:rPr lang="en-US" sz="2000" b="1" dirty="0"/>
              <a:t>• High Energy Costs: </a:t>
            </a:r>
            <a:r>
              <a:rPr lang="en-US" sz="2000" dirty="0"/>
              <a:t>Due to rising electricity and fuel prices.</a:t>
            </a:r>
          </a:p>
          <a:p>
            <a:pPr>
              <a:lnSpc>
                <a:spcPct val="150000"/>
              </a:lnSpc>
              <a:spcBef>
                <a:spcPts val="900"/>
              </a:spcBef>
            </a:pPr>
            <a:r>
              <a:rPr lang="en-US" sz="2000" b="1" dirty="0"/>
              <a:t>• Low Energy Efficiency: </a:t>
            </a:r>
            <a:r>
              <a:rPr lang="en-US" sz="2000" dirty="0"/>
              <a:t>Many old machines consume large amounts of energy.</a:t>
            </a:r>
          </a:p>
          <a:p>
            <a:pPr>
              <a:lnSpc>
                <a:spcPct val="150000"/>
              </a:lnSpc>
              <a:spcBef>
                <a:spcPts val="900"/>
              </a:spcBef>
            </a:pPr>
            <a:r>
              <a:rPr lang="en-US" sz="2000" dirty="0"/>
              <a:t>• </a:t>
            </a:r>
            <a:r>
              <a:rPr lang="en-US" sz="2000" b="1" dirty="0"/>
              <a:t>Environmental Impact: </a:t>
            </a:r>
            <a:r>
              <a:rPr lang="en-US" sz="2000" dirty="0"/>
              <a:t>CO₂ emissions and significant resource consumption.</a:t>
            </a:r>
          </a:p>
          <a:p>
            <a:pPr>
              <a:lnSpc>
                <a:spcPct val="150000"/>
              </a:lnSpc>
              <a:spcBef>
                <a:spcPts val="900"/>
              </a:spcBef>
            </a:pPr>
            <a:r>
              <a:rPr lang="en-US" sz="2000" dirty="0"/>
              <a:t>• </a:t>
            </a:r>
            <a:r>
              <a:rPr lang="en-US" sz="2000" b="1" dirty="0"/>
              <a:t>Underutilization of Renewable Energy</a:t>
            </a:r>
            <a:r>
              <a:rPr lang="en-US" sz="2000" dirty="0"/>
              <a:t>: Renewable energy sources are not optimized for use.</a:t>
            </a:r>
          </a:p>
        </p:txBody>
      </p:sp>
    </p:spTree>
    <p:extLst>
      <p:ext uri="{BB962C8B-B14F-4D97-AF65-F5344CB8AC3E}">
        <p14:creationId xmlns:p14="http://schemas.microsoft.com/office/powerpoint/2010/main" val="24949632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5DB36-3994-4645-AFA7-D04F15F69DEC}"/>
              </a:ext>
            </a:extLst>
          </p:cNvPr>
          <p:cNvSpPr>
            <a:spLocks noGrp="1"/>
          </p:cNvSpPr>
          <p:nvPr>
            <p:ph type="title"/>
          </p:nvPr>
        </p:nvSpPr>
        <p:spPr>
          <a:noFill/>
          <a:ln>
            <a:noFill/>
          </a:ln>
        </p:spPr>
        <p:txBody>
          <a:bodyPr spcFirstLastPara="1" wrap="square" lIns="91425" tIns="91425" rIns="91425" bIns="91425" anchor="ctr" anchorCtr="0">
            <a:normAutofit fontScale="90000"/>
          </a:bodyPr>
          <a:lstStyle/>
          <a:p>
            <a:r>
              <a:rPr lang="en-US" dirty="0">
                <a:solidFill>
                  <a:schemeClr val="accent1">
                    <a:lumMod val="50000"/>
                  </a:schemeClr>
                </a:solidFill>
                <a:latin typeface="+mn-lt"/>
              </a:rPr>
              <a:t>Discussion</a:t>
            </a:r>
          </a:p>
        </p:txBody>
      </p:sp>
      <p:sp>
        <p:nvSpPr>
          <p:cNvPr id="3" name="Text Placeholder 2">
            <a:extLst>
              <a:ext uri="{FF2B5EF4-FFF2-40B4-BE49-F238E27FC236}">
                <a16:creationId xmlns:a16="http://schemas.microsoft.com/office/drawing/2014/main" id="{1F2CD466-4944-44A0-B470-F46767B71FC5}"/>
              </a:ext>
            </a:extLst>
          </p:cNvPr>
          <p:cNvSpPr>
            <a:spLocks noGrp="1"/>
          </p:cNvSpPr>
          <p:nvPr>
            <p:ph type="body" idx="1"/>
          </p:nvPr>
        </p:nvSpPr>
        <p:spPr/>
        <p:txBody>
          <a:bodyPr/>
          <a:lstStyle/>
          <a:p>
            <a:pPr marL="186262" indent="0">
              <a:buNone/>
            </a:pPr>
            <a:r>
              <a:rPr lang="en-US" dirty="0"/>
              <a:t>Group discussion: What are the 3 main reasons for low energy efficiency in textile factories?</a:t>
            </a:r>
          </a:p>
        </p:txBody>
      </p:sp>
    </p:spTree>
    <p:extLst>
      <p:ext uri="{BB962C8B-B14F-4D97-AF65-F5344CB8AC3E}">
        <p14:creationId xmlns:p14="http://schemas.microsoft.com/office/powerpoint/2010/main" val="2622796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FC23-A950-755D-E2F2-417A0583CBE5}"/>
              </a:ext>
            </a:extLst>
          </p:cNvPr>
          <p:cNvSpPr>
            <a:spLocks noGrp="1"/>
          </p:cNvSpPr>
          <p:nvPr>
            <p:ph type="title"/>
          </p:nvPr>
        </p:nvSpPr>
        <p:spPr>
          <a:xfrm>
            <a:off x="609600" y="354958"/>
            <a:ext cx="10972800" cy="766041"/>
          </a:xfrm>
        </p:spPr>
        <p:txBody>
          <a:bodyPr>
            <a:normAutofit/>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026C6327-BDFA-CD76-BA98-2A4EDFAEF837}"/>
              </a:ext>
            </a:extLst>
          </p:cNvPr>
          <p:cNvSpPr txBox="1"/>
          <p:nvPr/>
        </p:nvSpPr>
        <p:spPr>
          <a:xfrm>
            <a:off x="475488" y="1449291"/>
            <a:ext cx="10533888" cy="3959417"/>
          </a:xfrm>
          <a:prstGeom prst="rect">
            <a:avLst/>
          </a:prstGeom>
          <a:noFill/>
        </p:spPr>
        <p:txBody>
          <a:bodyPr wrap="square">
            <a:spAutoFit/>
          </a:bodyPr>
          <a:lstStyle/>
          <a:p>
            <a:pPr>
              <a:lnSpc>
                <a:spcPct val="150000"/>
              </a:lnSpc>
            </a:pPr>
            <a:r>
              <a:rPr lang="en-US" sz="2000" b="1" dirty="0"/>
              <a:t>Technology Solutions:</a:t>
            </a:r>
          </a:p>
          <a:p>
            <a:pPr>
              <a:lnSpc>
                <a:spcPct val="150000"/>
              </a:lnSpc>
              <a:spcBef>
                <a:spcPts val="900"/>
              </a:spcBef>
            </a:pPr>
            <a:r>
              <a:rPr lang="en-US" sz="2000" dirty="0"/>
              <a:t>• Improve dyeing machines and dryers to reduce energy consumption.</a:t>
            </a:r>
          </a:p>
          <a:p>
            <a:pPr>
              <a:lnSpc>
                <a:spcPct val="150000"/>
              </a:lnSpc>
              <a:spcBef>
                <a:spcPts val="900"/>
              </a:spcBef>
            </a:pPr>
            <a:r>
              <a:rPr lang="en-US" sz="2000" dirty="0"/>
              <a:t>• Implement heat recovery systems.</a:t>
            </a:r>
          </a:p>
          <a:p>
            <a:pPr>
              <a:lnSpc>
                <a:spcPct val="150000"/>
              </a:lnSpc>
              <a:spcBef>
                <a:spcPts val="900"/>
              </a:spcBef>
            </a:pPr>
            <a:r>
              <a:rPr lang="en-US" sz="2000" dirty="0"/>
              <a:t>• Optimize production processes to reduce energy waste.</a:t>
            </a:r>
          </a:p>
          <a:p>
            <a:pPr>
              <a:lnSpc>
                <a:spcPct val="150000"/>
              </a:lnSpc>
              <a:spcBef>
                <a:spcPts val="900"/>
              </a:spcBef>
            </a:pPr>
            <a:r>
              <a:rPr lang="en-US" sz="2000" dirty="0"/>
              <a:t>• Apply digital solutions: Smart energy monitoring and management systems.</a:t>
            </a:r>
          </a:p>
          <a:p>
            <a:pPr>
              <a:lnSpc>
                <a:spcPct val="150000"/>
              </a:lnSpc>
              <a:spcBef>
                <a:spcPts val="900"/>
              </a:spcBef>
            </a:pPr>
            <a:r>
              <a:rPr lang="en-US" sz="2000" dirty="0"/>
              <a:t>• Replace old machinery with modern technology.</a:t>
            </a:r>
          </a:p>
          <a:p>
            <a:pPr>
              <a:lnSpc>
                <a:spcPct val="150000"/>
              </a:lnSpc>
              <a:spcBef>
                <a:spcPts val="900"/>
              </a:spcBef>
            </a:pPr>
            <a:r>
              <a:rPr lang="en-US" sz="2000" dirty="0"/>
              <a:t>• Use renewable energy (solar power, biomass energy).</a:t>
            </a:r>
          </a:p>
        </p:txBody>
      </p:sp>
    </p:spTree>
    <p:extLst>
      <p:ext uri="{BB962C8B-B14F-4D97-AF65-F5344CB8AC3E}">
        <p14:creationId xmlns:p14="http://schemas.microsoft.com/office/powerpoint/2010/main" val="1263322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944394-4C7C-E45B-7ACD-5DE33B26368A}"/>
              </a:ext>
            </a:extLst>
          </p:cNvPr>
          <p:cNvSpPr txBox="1"/>
          <p:nvPr/>
        </p:nvSpPr>
        <p:spPr>
          <a:xfrm>
            <a:off x="609600" y="1518700"/>
            <a:ext cx="10436352" cy="4170372"/>
          </a:xfrm>
          <a:prstGeom prst="rect">
            <a:avLst/>
          </a:prstGeom>
          <a:noFill/>
        </p:spPr>
        <p:txBody>
          <a:bodyPr wrap="square">
            <a:spAutoFit/>
          </a:bodyPr>
          <a:lstStyle/>
          <a:p>
            <a:r>
              <a:rPr lang="en-US" sz="2000" b="1" dirty="0"/>
              <a:t>Management Solutions:</a:t>
            </a:r>
          </a:p>
          <a:p>
            <a:pPr>
              <a:spcBef>
                <a:spcPts val="900"/>
              </a:spcBef>
            </a:pPr>
            <a:r>
              <a:rPr lang="en-US" sz="2000" dirty="0"/>
              <a:t>• Enhance staff training on energy conservation.</a:t>
            </a:r>
          </a:p>
          <a:p>
            <a:pPr>
              <a:spcBef>
                <a:spcPts val="900"/>
              </a:spcBef>
            </a:pPr>
            <a:r>
              <a:rPr lang="en-US" sz="2000" dirty="0"/>
              <a:t>• Develop an energy management system (EMS).</a:t>
            </a:r>
          </a:p>
          <a:p>
            <a:endParaRPr lang="en-US" sz="2000" dirty="0"/>
          </a:p>
          <a:p>
            <a:r>
              <a:rPr lang="en-US" sz="2000" b="1" dirty="0"/>
              <a:t>Financial Solutions:</a:t>
            </a:r>
          </a:p>
          <a:p>
            <a:pPr>
              <a:spcBef>
                <a:spcPts val="900"/>
              </a:spcBef>
            </a:pPr>
            <a:r>
              <a:rPr lang="en-US" sz="2000" dirty="0"/>
              <a:t>• Participate in financial support programs, such as ESCO (Energy Service Company).</a:t>
            </a:r>
            <a:br>
              <a:rPr lang="en-US" sz="2000" dirty="0"/>
            </a:br>
            <a:endParaRPr lang="en-US" sz="2000" dirty="0"/>
          </a:p>
          <a:p>
            <a:r>
              <a:rPr lang="en-US" sz="2000" b="1" dirty="0"/>
              <a:t>EE in Production:</a:t>
            </a:r>
          </a:p>
          <a:p>
            <a:pPr>
              <a:spcBef>
                <a:spcPts val="900"/>
              </a:spcBef>
            </a:pPr>
            <a:r>
              <a:rPr lang="en-US" sz="2000" dirty="0"/>
              <a:t>• Use energy-efficient machinery.</a:t>
            </a:r>
          </a:p>
          <a:p>
            <a:pPr>
              <a:spcBef>
                <a:spcPts val="900"/>
              </a:spcBef>
            </a:pPr>
            <a:r>
              <a:rPr lang="en-US" sz="2000" dirty="0"/>
              <a:t>• Maximize natural lighting in factories.</a:t>
            </a:r>
          </a:p>
          <a:p>
            <a:pPr>
              <a:spcBef>
                <a:spcPts val="900"/>
              </a:spcBef>
            </a:pPr>
            <a:r>
              <a:rPr lang="en-US" sz="2000" dirty="0"/>
              <a:t>• Install automatic sensors to turn off lights and equipment when not in use.</a:t>
            </a:r>
          </a:p>
        </p:txBody>
      </p:sp>
      <p:sp>
        <p:nvSpPr>
          <p:cNvPr id="9" name="Title 1">
            <a:extLst>
              <a:ext uri="{FF2B5EF4-FFF2-40B4-BE49-F238E27FC236}">
                <a16:creationId xmlns:a16="http://schemas.microsoft.com/office/drawing/2014/main" id="{773160BE-A0DE-7CAC-BBAD-8AD6A5CF23EC}"/>
              </a:ext>
            </a:extLst>
          </p:cNvPr>
          <p:cNvSpPr>
            <a:spLocks noGrp="1"/>
          </p:cNvSpPr>
          <p:nvPr>
            <p:ph type="title"/>
          </p:nvPr>
        </p:nvSpPr>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169196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3C86A7E-F194-AA30-2708-F64F35582564}"/>
              </a:ext>
            </a:extLst>
          </p:cNvPr>
          <p:cNvSpPr txBox="1"/>
          <p:nvPr/>
        </p:nvSpPr>
        <p:spPr>
          <a:xfrm>
            <a:off x="463296" y="1458958"/>
            <a:ext cx="10972800" cy="5399042"/>
          </a:xfrm>
          <a:prstGeom prst="rect">
            <a:avLst/>
          </a:prstGeom>
          <a:noFill/>
        </p:spPr>
        <p:txBody>
          <a:bodyPr wrap="square">
            <a:spAutoFit/>
          </a:bodyPr>
          <a:lstStyle/>
          <a:p>
            <a:r>
              <a:rPr lang="en-US" sz="2000" b="1" dirty="0"/>
              <a:t>Efficient Raw Material Usage:</a:t>
            </a:r>
          </a:p>
          <a:p>
            <a:pPr>
              <a:spcBef>
                <a:spcPts val="900"/>
              </a:spcBef>
            </a:pPr>
            <a:r>
              <a:rPr lang="en-US" sz="2000" dirty="0"/>
              <a:t>• Assess supply chains to minimize material waste.</a:t>
            </a:r>
          </a:p>
          <a:p>
            <a:pPr>
              <a:spcBef>
                <a:spcPts val="900"/>
              </a:spcBef>
            </a:pPr>
            <a:r>
              <a:rPr lang="en-US" sz="2000" dirty="0"/>
              <a:t>• Apply optimal fabric cutting techniques to reduce waste.</a:t>
            </a:r>
          </a:p>
          <a:p>
            <a:pPr>
              <a:spcBef>
                <a:spcPts val="900"/>
              </a:spcBef>
            </a:pPr>
            <a:r>
              <a:rPr lang="en-US" sz="2000" dirty="0"/>
              <a:t>• Reuse leftover fabric and accessories.</a:t>
            </a:r>
          </a:p>
          <a:p>
            <a:endParaRPr lang="en-US" sz="2000" dirty="0"/>
          </a:p>
          <a:p>
            <a:r>
              <a:rPr lang="en-US" sz="2000" b="1" dirty="0"/>
              <a:t>Digital Technology Applications:</a:t>
            </a:r>
          </a:p>
          <a:p>
            <a:pPr>
              <a:spcBef>
                <a:spcPts val="900"/>
              </a:spcBef>
            </a:pPr>
            <a:r>
              <a:rPr lang="en-US" sz="2000" dirty="0"/>
              <a:t>• Smart inventory management to reduce storage costs.</a:t>
            </a:r>
          </a:p>
          <a:p>
            <a:pPr>
              <a:spcBef>
                <a:spcPts val="900"/>
              </a:spcBef>
            </a:pPr>
            <a:r>
              <a:rPr lang="en-US" sz="2000" dirty="0"/>
              <a:t>• Optimize production through automation systems.</a:t>
            </a:r>
          </a:p>
          <a:p>
            <a:pPr>
              <a:spcBef>
                <a:spcPts val="900"/>
              </a:spcBef>
            </a:pPr>
            <a:r>
              <a:rPr lang="en-US" sz="2000" dirty="0"/>
              <a:t>• Analyze data to forecast demand and production output accurately.</a:t>
            </a:r>
          </a:p>
          <a:p>
            <a:endParaRPr lang="en-US" sz="2000" dirty="0"/>
          </a:p>
          <a:p>
            <a:r>
              <a:rPr lang="en-US" sz="2000" b="1" dirty="0"/>
              <a:t>Workforce Training and Skill Enhancement:</a:t>
            </a:r>
          </a:p>
          <a:p>
            <a:pPr>
              <a:spcBef>
                <a:spcPts val="900"/>
              </a:spcBef>
            </a:pPr>
            <a:r>
              <a:rPr lang="en-US" sz="2000" dirty="0"/>
              <a:t>• Organize skill training programs for workers.</a:t>
            </a:r>
          </a:p>
          <a:p>
            <a:pPr>
              <a:spcBef>
                <a:spcPts val="900"/>
              </a:spcBef>
            </a:pPr>
            <a:r>
              <a:rPr lang="en-US" sz="2000" dirty="0"/>
              <a:t>• Raise awareness of resource conservation and efficient usage.</a:t>
            </a:r>
          </a:p>
          <a:p>
            <a:pPr>
              <a:spcBef>
                <a:spcPts val="900"/>
              </a:spcBef>
            </a:pPr>
            <a:r>
              <a:rPr lang="en-US" sz="2000" dirty="0"/>
              <a:t>• Encourage improvement ideas from the workforce.</a:t>
            </a:r>
          </a:p>
        </p:txBody>
      </p:sp>
      <p:sp>
        <p:nvSpPr>
          <p:cNvPr id="7" name="Title 1">
            <a:extLst>
              <a:ext uri="{FF2B5EF4-FFF2-40B4-BE49-F238E27FC236}">
                <a16:creationId xmlns:a16="http://schemas.microsoft.com/office/drawing/2014/main" id="{9AE872B1-CA27-A7CC-844B-37D18989FD15}"/>
              </a:ext>
            </a:extLst>
          </p:cNvPr>
          <p:cNvSpPr>
            <a:spLocks noGrp="1"/>
          </p:cNvSpPr>
          <p:nvPr>
            <p:ph type="title"/>
          </p:nvPr>
        </p:nvSpPr>
        <p:spPr>
          <a:xfrm>
            <a:off x="609600" y="549275"/>
            <a:ext cx="10972800" cy="495300"/>
          </a:xfrm>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2512175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BD7DED-0DBE-6A3B-DAA7-27658163DD63}"/>
              </a:ext>
            </a:extLst>
          </p:cNvPr>
          <p:cNvSpPr txBox="1"/>
          <p:nvPr/>
        </p:nvSpPr>
        <p:spPr>
          <a:xfrm>
            <a:off x="609600" y="1439994"/>
            <a:ext cx="10826496" cy="3978012"/>
          </a:xfrm>
          <a:prstGeom prst="rect">
            <a:avLst/>
          </a:prstGeom>
          <a:noFill/>
        </p:spPr>
        <p:txBody>
          <a:bodyPr wrap="square">
            <a:spAutoFit/>
          </a:bodyPr>
          <a:lstStyle/>
          <a:p>
            <a:r>
              <a:rPr lang="en-US" sz="2000" b="1" dirty="0"/>
              <a:t>Water Conservation in Dyeing and Washing Processes:</a:t>
            </a:r>
          </a:p>
          <a:p>
            <a:pPr>
              <a:spcBef>
                <a:spcPts val="900"/>
              </a:spcBef>
            </a:pPr>
            <a:r>
              <a:rPr lang="en-US" sz="2000" dirty="0"/>
              <a:t>• Apply water-saving or waterless dyeing technologies.</a:t>
            </a:r>
          </a:p>
          <a:p>
            <a:pPr>
              <a:spcBef>
                <a:spcPts val="900"/>
              </a:spcBef>
            </a:pPr>
            <a:r>
              <a:rPr lang="en-US" sz="2000" dirty="0"/>
              <a:t>• Reuse wastewater after treatment.</a:t>
            </a:r>
          </a:p>
          <a:p>
            <a:pPr>
              <a:spcBef>
                <a:spcPts val="900"/>
              </a:spcBef>
            </a:pPr>
            <a:r>
              <a:rPr lang="en-US" sz="2000" dirty="0"/>
              <a:t>• Strictly control water usage in each stage.</a:t>
            </a:r>
          </a:p>
          <a:p>
            <a:endParaRPr lang="en-US" sz="2000" dirty="0"/>
          </a:p>
          <a:p>
            <a:r>
              <a:rPr lang="en-US" sz="2000" b="1" dirty="0"/>
              <a:t>Emission Reduction and Cost Savings:</a:t>
            </a:r>
          </a:p>
          <a:p>
            <a:pPr>
              <a:spcBef>
                <a:spcPts val="900"/>
              </a:spcBef>
            </a:pPr>
            <a:r>
              <a:rPr lang="en-US" sz="2000" dirty="0"/>
              <a:t>• Use eco-friendly materials.</a:t>
            </a:r>
          </a:p>
          <a:p>
            <a:pPr>
              <a:spcBef>
                <a:spcPts val="900"/>
              </a:spcBef>
            </a:pPr>
            <a:r>
              <a:rPr lang="en-US" sz="2000" dirty="0"/>
              <a:t>• Treat air and wastewater using advanced technology.</a:t>
            </a:r>
          </a:p>
          <a:p>
            <a:pPr>
              <a:spcBef>
                <a:spcPts val="900"/>
              </a:spcBef>
            </a:pPr>
            <a:r>
              <a:rPr lang="en-US" sz="2000" dirty="0"/>
              <a:t>• Integrate green processes to reduce costs and enhance efficiency.</a:t>
            </a:r>
          </a:p>
          <a:p>
            <a:pPr>
              <a:spcBef>
                <a:spcPts val="900"/>
              </a:spcBef>
            </a:pPr>
            <a:r>
              <a:rPr lang="en-US" sz="2000" dirty="0"/>
              <a:t>• Eliminate waste across all production stages.</a:t>
            </a:r>
          </a:p>
        </p:txBody>
      </p:sp>
      <p:sp>
        <p:nvSpPr>
          <p:cNvPr id="6" name="Title 1">
            <a:extLst>
              <a:ext uri="{FF2B5EF4-FFF2-40B4-BE49-F238E27FC236}">
                <a16:creationId xmlns:a16="http://schemas.microsoft.com/office/drawing/2014/main" id="{68F29CA4-A375-80D7-B64E-F6459BB3C442}"/>
              </a:ext>
            </a:extLst>
          </p:cNvPr>
          <p:cNvSpPr>
            <a:spLocks noGrp="1"/>
          </p:cNvSpPr>
          <p:nvPr>
            <p:ph type="title"/>
          </p:nvPr>
        </p:nvSpPr>
        <p:spPr/>
        <p:txBody>
          <a:bodyPr>
            <a:normAutofit fontScale="90000"/>
          </a:bodyPr>
          <a:lstStyle/>
          <a:p>
            <a:r>
              <a:rPr lang="en-US" b="1" dirty="0">
                <a:solidFill>
                  <a:schemeClr val="accent1">
                    <a:lumMod val="50000"/>
                  </a:schemeClr>
                </a:solidFill>
                <a:effectLst/>
                <a:latin typeface="+mn-lt"/>
              </a:rPr>
              <a:t>EEMs in Textile industry</a:t>
            </a:r>
            <a:endParaRPr lang="en-US" dirty="0">
              <a:solidFill>
                <a:schemeClr val="accent1">
                  <a:lumMod val="50000"/>
                </a:schemeClr>
              </a:solidFill>
              <a:effectLst/>
              <a:latin typeface="+mn-lt"/>
            </a:endParaRPr>
          </a:p>
        </p:txBody>
      </p:sp>
    </p:spTree>
    <p:extLst>
      <p:ext uri="{BB962C8B-B14F-4D97-AF65-F5344CB8AC3E}">
        <p14:creationId xmlns:p14="http://schemas.microsoft.com/office/powerpoint/2010/main" val="2632424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3A8DF-81E9-496A-8A1B-8FA68946FBD7}"/>
              </a:ext>
            </a:extLst>
          </p:cNvPr>
          <p:cNvSpPr>
            <a:spLocks noGrp="1"/>
          </p:cNvSpPr>
          <p:nvPr>
            <p:ph type="title"/>
          </p:nvPr>
        </p:nvSpPr>
        <p:spPr>
          <a:noFill/>
          <a:ln>
            <a:noFill/>
          </a:ln>
        </p:spPr>
        <p:txBody>
          <a:bodyPr spcFirstLastPara="1" wrap="square" lIns="91425" tIns="91425" rIns="91425" bIns="91425" anchor="ctr" anchorCtr="0">
            <a:normAutofit fontScale="90000"/>
          </a:bodyPr>
          <a:lstStyle/>
          <a:p>
            <a:r>
              <a:rPr lang="en-US" dirty="0">
                <a:solidFill>
                  <a:schemeClr val="accent1">
                    <a:lumMod val="50000"/>
                  </a:schemeClr>
                </a:solidFill>
                <a:latin typeface="+mn-lt"/>
              </a:rPr>
              <a:t>Discussion</a:t>
            </a:r>
          </a:p>
        </p:txBody>
      </p:sp>
      <p:sp>
        <p:nvSpPr>
          <p:cNvPr id="3" name="Text Placeholder 2">
            <a:extLst>
              <a:ext uri="{FF2B5EF4-FFF2-40B4-BE49-F238E27FC236}">
                <a16:creationId xmlns:a16="http://schemas.microsoft.com/office/drawing/2014/main" id="{EABF356E-EDF4-4388-B5E4-B064729163F3}"/>
              </a:ext>
            </a:extLst>
          </p:cNvPr>
          <p:cNvSpPr>
            <a:spLocks noGrp="1"/>
          </p:cNvSpPr>
          <p:nvPr>
            <p:ph type="body" idx="1"/>
          </p:nvPr>
        </p:nvSpPr>
        <p:spPr/>
        <p:txBody>
          <a:bodyPr/>
          <a:lstStyle/>
          <a:p>
            <a:r>
              <a:rPr lang="en-US" dirty="0"/>
              <a:t>Quick fill in the following table (at least 5-7 problems and opportunities for the plant): </a:t>
            </a:r>
          </a:p>
        </p:txBody>
      </p:sp>
      <p:graphicFrame>
        <p:nvGraphicFramePr>
          <p:cNvPr id="4" name="Table 3">
            <a:extLst>
              <a:ext uri="{FF2B5EF4-FFF2-40B4-BE49-F238E27FC236}">
                <a16:creationId xmlns:a16="http://schemas.microsoft.com/office/drawing/2014/main" id="{0B7DFD94-121D-47F9-948C-4E655CB0C87A}"/>
              </a:ext>
            </a:extLst>
          </p:cNvPr>
          <p:cNvGraphicFramePr>
            <a:graphicFrameLocks noGrp="1"/>
          </p:cNvGraphicFramePr>
          <p:nvPr/>
        </p:nvGraphicFramePr>
        <p:xfrm>
          <a:off x="609600" y="2555381"/>
          <a:ext cx="10972800" cy="1788479"/>
        </p:xfrm>
        <a:graphic>
          <a:graphicData uri="http://schemas.openxmlformats.org/drawingml/2006/table">
            <a:tbl>
              <a:tblPr>
                <a:tableStyleId>{5940675A-B579-460E-94D1-54222C63F5DA}</a:tableStyleId>
              </a:tblPr>
              <a:tblGrid>
                <a:gridCol w="3657600">
                  <a:extLst>
                    <a:ext uri="{9D8B030D-6E8A-4147-A177-3AD203B41FA5}">
                      <a16:colId xmlns:a16="http://schemas.microsoft.com/office/drawing/2014/main" val="1821017609"/>
                    </a:ext>
                  </a:extLst>
                </a:gridCol>
                <a:gridCol w="3657600">
                  <a:extLst>
                    <a:ext uri="{9D8B030D-6E8A-4147-A177-3AD203B41FA5}">
                      <a16:colId xmlns:a16="http://schemas.microsoft.com/office/drawing/2014/main" val="630747351"/>
                    </a:ext>
                  </a:extLst>
                </a:gridCol>
                <a:gridCol w="3657600">
                  <a:extLst>
                    <a:ext uri="{9D8B030D-6E8A-4147-A177-3AD203B41FA5}">
                      <a16:colId xmlns:a16="http://schemas.microsoft.com/office/drawing/2014/main" val="543831161"/>
                    </a:ext>
                  </a:extLst>
                </a:gridCol>
              </a:tblGrid>
              <a:tr h="0">
                <a:tc>
                  <a:txBody>
                    <a:bodyPr/>
                    <a:lstStyle/>
                    <a:p>
                      <a:pPr algn="ctr"/>
                      <a:r>
                        <a:rPr lang="en-US" b="1" dirty="0"/>
                        <a:t>The problem of energy consumption</a:t>
                      </a:r>
                      <a:endParaRPr lang="vi-VN" b="1" dirty="0"/>
                    </a:p>
                  </a:txBody>
                  <a:tcPr anchor="ctr">
                    <a:solidFill>
                      <a:schemeClr val="accent2"/>
                    </a:solidFill>
                  </a:tcPr>
                </a:tc>
                <a:tc>
                  <a:txBody>
                    <a:bodyPr/>
                    <a:lstStyle/>
                    <a:p>
                      <a:pPr algn="ctr"/>
                      <a:r>
                        <a:rPr lang="en-US" b="1" dirty="0"/>
                        <a:t>Practical examples at enterprises</a:t>
                      </a:r>
                    </a:p>
                  </a:txBody>
                  <a:tcPr anchor="ctr">
                    <a:solidFill>
                      <a:schemeClr val="accent2"/>
                    </a:solidFill>
                  </a:tcPr>
                </a:tc>
                <a:tc>
                  <a:txBody>
                    <a:bodyPr/>
                    <a:lstStyle/>
                    <a:p>
                      <a:pPr algn="ctr"/>
                      <a:r>
                        <a:rPr lang="vi-VN" b="1" dirty="0"/>
                        <a:t>Opportunities for improvement</a:t>
                      </a:r>
                    </a:p>
                  </a:txBody>
                  <a:tcPr anchor="ctr">
                    <a:solidFill>
                      <a:schemeClr val="accent2"/>
                    </a:solidFill>
                  </a:tcPr>
                </a:tc>
                <a:extLst>
                  <a:ext uri="{0D108BD9-81ED-4DB2-BD59-A6C34878D82A}">
                    <a16:rowId xmlns:a16="http://schemas.microsoft.com/office/drawing/2014/main" val="1942224846"/>
                  </a:ext>
                </a:extLst>
              </a:tr>
              <a:tr h="0">
                <a:tc>
                  <a:txBody>
                    <a:bodyPr/>
                    <a:lstStyle/>
                    <a:p>
                      <a:r>
                        <a:rPr lang="en-US" dirty="0"/>
                        <a:t>Leaking Air Compressor</a:t>
                      </a:r>
                    </a:p>
                  </a:txBody>
                  <a:tcPr anchor="ctr"/>
                </a:tc>
                <a:tc>
                  <a:txBody>
                    <a:bodyPr/>
                    <a:lstStyle/>
                    <a:p>
                      <a:r>
                        <a:rPr lang="en-US" dirty="0"/>
                        <a:t>XYZ Spinning Mill</a:t>
                      </a:r>
                    </a:p>
                  </a:txBody>
                  <a:tcPr anchor="ctr"/>
                </a:tc>
                <a:tc>
                  <a:txBody>
                    <a:bodyPr/>
                    <a:lstStyle/>
                    <a:p>
                      <a:r>
                        <a:rPr lang="en-US" dirty="0"/>
                        <a:t>Check for leaks periodically,...</a:t>
                      </a:r>
                    </a:p>
                  </a:txBody>
                  <a:tcPr anchor="ctr"/>
                </a:tc>
                <a:extLst>
                  <a:ext uri="{0D108BD9-81ED-4DB2-BD59-A6C34878D82A}">
                    <a16:rowId xmlns:a16="http://schemas.microsoft.com/office/drawing/2014/main" val="1250671042"/>
                  </a:ext>
                </a:extLst>
              </a:tr>
              <a:tr h="0">
                <a:tc>
                  <a:txBody>
                    <a:bodyPr/>
                    <a:lstStyle/>
                    <a:p>
                      <a:r>
                        <a:rPr lang="en-US" dirty="0"/>
                        <a:t>Vapor loss through the tube</a:t>
                      </a:r>
                      <a:endParaRPr lang="vi-VN" dirty="0"/>
                    </a:p>
                  </a:txBody>
                  <a:tcPr anchor="ctr"/>
                </a:tc>
                <a:tc>
                  <a:txBody>
                    <a:bodyPr/>
                    <a:lstStyle/>
                    <a:p>
                      <a:r>
                        <a:rPr lang="en-US" dirty="0"/>
                        <a:t>...</a:t>
                      </a:r>
                    </a:p>
                  </a:txBody>
                  <a:tcPr anchor="ctr"/>
                </a:tc>
                <a:tc>
                  <a:txBody>
                    <a:bodyPr/>
                    <a:lstStyle/>
                    <a:p>
                      <a:r>
                        <a:rPr lang="en-US" dirty="0"/>
                        <a:t>Insulation,...</a:t>
                      </a:r>
                    </a:p>
                  </a:txBody>
                  <a:tcPr anchor="ctr"/>
                </a:tc>
                <a:extLst>
                  <a:ext uri="{0D108BD9-81ED-4DB2-BD59-A6C34878D82A}">
                    <a16:rowId xmlns:a16="http://schemas.microsoft.com/office/drawing/2014/main" val="770777236"/>
                  </a:ext>
                </a:extLst>
              </a:tr>
              <a:tr h="0">
                <a:tc>
                  <a:txBody>
                    <a:bodyPr/>
                    <a:lstStyle/>
                    <a:p>
                      <a:r>
                        <a:rPr lang="en-US" dirty="0"/>
                        <a:t>…</a:t>
                      </a:r>
                      <a:endParaRPr lang="vi-VN" dirty="0"/>
                    </a:p>
                  </a:txBody>
                  <a:tcPr anchor="ctr"/>
                </a:tc>
                <a:tc>
                  <a:txBody>
                    <a:bodyPr/>
                    <a:lstStyle/>
                    <a:p>
                      <a:r>
                        <a:rPr lang="en-US" dirty="0"/>
                        <a:t>…</a:t>
                      </a:r>
                    </a:p>
                  </a:txBody>
                  <a:tcPr anchor="ctr"/>
                </a:tc>
                <a:tc>
                  <a:txBody>
                    <a:bodyPr/>
                    <a:lstStyle/>
                    <a:p>
                      <a:r>
                        <a:rPr lang="en-US" dirty="0"/>
                        <a:t>…</a:t>
                      </a:r>
                    </a:p>
                  </a:txBody>
                  <a:tcPr anchor="ctr"/>
                </a:tc>
                <a:extLst>
                  <a:ext uri="{0D108BD9-81ED-4DB2-BD59-A6C34878D82A}">
                    <a16:rowId xmlns:a16="http://schemas.microsoft.com/office/drawing/2014/main" val="740041199"/>
                  </a:ext>
                </a:extLst>
              </a:tr>
            </a:tbl>
          </a:graphicData>
        </a:graphic>
      </p:graphicFrame>
    </p:spTree>
    <p:extLst>
      <p:ext uri="{BB962C8B-B14F-4D97-AF65-F5344CB8AC3E}">
        <p14:creationId xmlns:p14="http://schemas.microsoft.com/office/powerpoint/2010/main" val="29343178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7281-20D1-496F-CC65-97BC283365D1}"/>
              </a:ext>
            </a:extLst>
          </p:cNvPr>
          <p:cNvSpPr>
            <a:spLocks noGrp="1"/>
          </p:cNvSpPr>
          <p:nvPr>
            <p:ph type="title"/>
          </p:nvPr>
        </p:nvSpPr>
        <p:spPr>
          <a:xfrm>
            <a:off x="609600" y="416689"/>
            <a:ext cx="10972800" cy="627145"/>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46E49989-CAAA-7060-68DF-8C6274799A55}"/>
              </a:ext>
            </a:extLst>
          </p:cNvPr>
          <p:cNvSpPr txBox="1"/>
          <p:nvPr/>
        </p:nvSpPr>
        <p:spPr>
          <a:xfrm>
            <a:off x="609600" y="1529870"/>
            <a:ext cx="10826496" cy="4421082"/>
          </a:xfrm>
          <a:prstGeom prst="rect">
            <a:avLst/>
          </a:prstGeom>
          <a:noFill/>
        </p:spPr>
        <p:txBody>
          <a:bodyPr wrap="square">
            <a:spAutoFit/>
          </a:bodyPr>
          <a:lstStyle/>
          <a:p>
            <a:pPr>
              <a:lnSpc>
                <a:spcPct val="150000"/>
              </a:lnSpc>
              <a:spcBef>
                <a:spcPts val="900"/>
              </a:spcBef>
            </a:pPr>
            <a:r>
              <a:rPr lang="en-US" sz="2000" b="1" dirty="0"/>
              <a:t>1. A garment factory in Ho Chi Minh City has installed a solar panel system on its factory roof.</a:t>
            </a:r>
          </a:p>
          <a:p>
            <a:pPr>
              <a:lnSpc>
                <a:spcPct val="150000"/>
              </a:lnSpc>
              <a:spcBef>
                <a:spcPts val="900"/>
              </a:spcBef>
            </a:pPr>
            <a:r>
              <a:rPr lang="en-US" sz="2000" b="1" dirty="0"/>
              <a:t>Details</a:t>
            </a:r>
            <a:r>
              <a:rPr lang="en-US" sz="2000" dirty="0"/>
              <a:t>:</a:t>
            </a:r>
          </a:p>
          <a:p>
            <a:pPr>
              <a:lnSpc>
                <a:spcPct val="150000"/>
              </a:lnSpc>
              <a:spcBef>
                <a:spcPts val="900"/>
              </a:spcBef>
            </a:pPr>
            <a:r>
              <a:rPr lang="en-US" sz="2000" dirty="0"/>
              <a:t>• Installed capacity: 500 </a:t>
            </a:r>
            <a:r>
              <a:rPr lang="en-US" sz="2000" dirty="0" err="1"/>
              <a:t>kWp</a:t>
            </a:r>
            <a:r>
              <a:rPr lang="en-US" sz="2000" dirty="0"/>
              <a:t> (kilowatt peak).</a:t>
            </a:r>
          </a:p>
          <a:p>
            <a:pPr>
              <a:lnSpc>
                <a:spcPct val="150000"/>
              </a:lnSpc>
              <a:spcBef>
                <a:spcPts val="900"/>
              </a:spcBef>
            </a:pPr>
            <a:r>
              <a:rPr lang="en-US" sz="2000" dirty="0"/>
              <a:t>• Generates over 2,000 kWh per day, meeting 40% of the factory’s electricity demand.</a:t>
            </a:r>
          </a:p>
          <a:p>
            <a:pPr>
              <a:lnSpc>
                <a:spcPct val="150000"/>
              </a:lnSpc>
              <a:spcBef>
                <a:spcPts val="900"/>
              </a:spcBef>
            </a:pPr>
            <a:r>
              <a:rPr lang="en-US" sz="2000" b="1" dirty="0"/>
              <a:t>Benefits</a:t>
            </a:r>
            <a:r>
              <a:rPr lang="en-US" sz="2000" dirty="0"/>
              <a:t>:</a:t>
            </a:r>
          </a:p>
          <a:p>
            <a:pPr>
              <a:lnSpc>
                <a:spcPct val="150000"/>
              </a:lnSpc>
              <a:spcBef>
                <a:spcPts val="900"/>
              </a:spcBef>
            </a:pPr>
            <a:r>
              <a:rPr lang="en-US" sz="2000" dirty="0"/>
              <a:t>• Saves 1.2 billion VND in electricity costs annually.</a:t>
            </a:r>
          </a:p>
          <a:p>
            <a:pPr>
              <a:lnSpc>
                <a:spcPct val="150000"/>
              </a:lnSpc>
              <a:spcBef>
                <a:spcPts val="900"/>
              </a:spcBef>
            </a:pPr>
            <a:r>
              <a:rPr lang="en-US" sz="2000" dirty="0"/>
              <a:t>• Significantly reduces CO2 emissions, contributing to sustainable development.</a:t>
            </a:r>
          </a:p>
        </p:txBody>
      </p:sp>
    </p:spTree>
    <p:extLst>
      <p:ext uri="{BB962C8B-B14F-4D97-AF65-F5344CB8AC3E}">
        <p14:creationId xmlns:p14="http://schemas.microsoft.com/office/powerpoint/2010/main" val="1246995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5A7AC59-6B8B-A8A0-266D-D150FA4C784F}"/>
              </a:ext>
            </a:extLst>
          </p:cNvPr>
          <p:cNvSpPr>
            <a:spLocks noGrp="1"/>
          </p:cNvSpPr>
          <p:nvPr>
            <p:ph type="title"/>
          </p:nvPr>
        </p:nvSpPr>
        <p:spPr>
          <a:xfrm>
            <a:off x="609600" y="445354"/>
            <a:ext cx="10972800" cy="709913"/>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9A677EFD-7765-3450-F9EA-73C54BFA998C}"/>
              </a:ext>
            </a:extLst>
          </p:cNvPr>
          <p:cNvSpPr txBox="1"/>
          <p:nvPr/>
        </p:nvSpPr>
        <p:spPr>
          <a:xfrm>
            <a:off x="609600" y="1456718"/>
            <a:ext cx="10838688" cy="4421082"/>
          </a:xfrm>
          <a:prstGeom prst="rect">
            <a:avLst/>
          </a:prstGeom>
          <a:noFill/>
        </p:spPr>
        <p:txBody>
          <a:bodyPr wrap="square">
            <a:spAutoFit/>
          </a:bodyPr>
          <a:lstStyle/>
          <a:p>
            <a:pPr>
              <a:lnSpc>
                <a:spcPct val="150000"/>
              </a:lnSpc>
              <a:spcBef>
                <a:spcPts val="900"/>
              </a:spcBef>
            </a:pPr>
            <a:r>
              <a:rPr lang="en-US" sz="2000" b="1" dirty="0"/>
              <a:t>2. A textile company in Bac Ninh replaced its entire old fluorescent lighting system with high-efficiency LED lights.</a:t>
            </a:r>
          </a:p>
          <a:p>
            <a:pPr>
              <a:lnSpc>
                <a:spcPct val="150000"/>
              </a:lnSpc>
              <a:spcBef>
                <a:spcPts val="900"/>
              </a:spcBef>
            </a:pPr>
            <a:r>
              <a:rPr lang="en-US" sz="2000" b="1" dirty="0"/>
              <a:t>Details</a:t>
            </a:r>
            <a:r>
              <a:rPr lang="en-US" sz="2000" dirty="0"/>
              <a:t>:</a:t>
            </a:r>
          </a:p>
          <a:p>
            <a:pPr>
              <a:lnSpc>
                <a:spcPct val="150000"/>
              </a:lnSpc>
              <a:spcBef>
                <a:spcPts val="900"/>
              </a:spcBef>
            </a:pPr>
            <a:r>
              <a:rPr lang="en-US" sz="2000" dirty="0"/>
              <a:t>• Replaced 1,000 LED bulbs throughout the factory.</a:t>
            </a:r>
          </a:p>
          <a:p>
            <a:pPr>
              <a:lnSpc>
                <a:spcPct val="150000"/>
              </a:lnSpc>
              <a:spcBef>
                <a:spcPts val="900"/>
              </a:spcBef>
            </a:pPr>
            <a:r>
              <a:rPr lang="en-US" sz="2000" dirty="0"/>
              <a:t>• Installed motion sensors in low-usage areas like warehouses and hallways.</a:t>
            </a:r>
          </a:p>
          <a:p>
            <a:pPr>
              <a:lnSpc>
                <a:spcPct val="150000"/>
              </a:lnSpc>
              <a:spcBef>
                <a:spcPts val="900"/>
              </a:spcBef>
            </a:pPr>
            <a:r>
              <a:rPr lang="en-US" sz="2000" b="1" dirty="0"/>
              <a:t>Benefits</a:t>
            </a:r>
            <a:r>
              <a:rPr lang="en-US" sz="2000" dirty="0"/>
              <a:t>:</a:t>
            </a:r>
          </a:p>
          <a:p>
            <a:pPr>
              <a:lnSpc>
                <a:spcPct val="150000"/>
              </a:lnSpc>
              <a:spcBef>
                <a:spcPts val="900"/>
              </a:spcBef>
            </a:pPr>
            <a:r>
              <a:rPr lang="en-US" sz="2000" dirty="0"/>
              <a:t>• Cuts electricity costs for lighting by 50%.</a:t>
            </a:r>
          </a:p>
          <a:p>
            <a:pPr>
              <a:lnSpc>
                <a:spcPct val="150000"/>
              </a:lnSpc>
              <a:spcBef>
                <a:spcPts val="900"/>
              </a:spcBef>
            </a:pPr>
            <a:r>
              <a:rPr lang="en-US" sz="2000" dirty="0"/>
              <a:t>• Extends the lifespan of the lighting system, reducing maintenance and replacement costs.</a:t>
            </a:r>
          </a:p>
        </p:txBody>
      </p:sp>
    </p:spTree>
    <p:extLst>
      <p:ext uri="{BB962C8B-B14F-4D97-AF65-F5344CB8AC3E}">
        <p14:creationId xmlns:p14="http://schemas.microsoft.com/office/powerpoint/2010/main" val="26047541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BAF07E-A48D-DE55-9F41-71F1D2434EFD}"/>
              </a:ext>
            </a:extLst>
          </p:cNvPr>
          <p:cNvSpPr>
            <a:spLocks noGrp="1"/>
          </p:cNvSpPr>
          <p:nvPr>
            <p:ph type="title"/>
          </p:nvPr>
        </p:nvSpPr>
        <p:spPr>
          <a:xfrm>
            <a:off x="609600" y="354781"/>
            <a:ext cx="10972800" cy="709563"/>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536EEC95-621E-5D5B-6044-C81F7B18A6DD}"/>
              </a:ext>
            </a:extLst>
          </p:cNvPr>
          <p:cNvSpPr txBox="1"/>
          <p:nvPr/>
        </p:nvSpPr>
        <p:spPr>
          <a:xfrm>
            <a:off x="609600" y="1529870"/>
            <a:ext cx="10972800" cy="3959417"/>
          </a:xfrm>
          <a:prstGeom prst="rect">
            <a:avLst/>
          </a:prstGeom>
          <a:noFill/>
        </p:spPr>
        <p:txBody>
          <a:bodyPr wrap="square">
            <a:spAutoFit/>
          </a:bodyPr>
          <a:lstStyle/>
          <a:p>
            <a:pPr>
              <a:lnSpc>
                <a:spcPct val="150000"/>
              </a:lnSpc>
              <a:spcBef>
                <a:spcPts val="900"/>
              </a:spcBef>
            </a:pPr>
            <a:r>
              <a:rPr lang="en-US" sz="2000" b="1" dirty="0"/>
              <a:t>3. A dyeing factory in Binh Duong upgraded its boiler system and insulated steam piping.</a:t>
            </a:r>
          </a:p>
          <a:p>
            <a:pPr>
              <a:lnSpc>
                <a:spcPct val="150000"/>
              </a:lnSpc>
              <a:spcBef>
                <a:spcPts val="900"/>
              </a:spcBef>
            </a:pPr>
            <a:r>
              <a:rPr lang="en-US" sz="2000" b="1" dirty="0"/>
              <a:t>Details:</a:t>
            </a:r>
          </a:p>
          <a:p>
            <a:pPr>
              <a:lnSpc>
                <a:spcPct val="150000"/>
              </a:lnSpc>
              <a:spcBef>
                <a:spcPts val="900"/>
              </a:spcBef>
            </a:pPr>
            <a:r>
              <a:rPr lang="en-US" sz="2000" dirty="0"/>
              <a:t>• Replaced the old boiler with a high-efficiency natural gas boiler.</a:t>
            </a:r>
          </a:p>
          <a:p>
            <a:pPr>
              <a:lnSpc>
                <a:spcPct val="150000"/>
              </a:lnSpc>
              <a:spcBef>
                <a:spcPts val="900"/>
              </a:spcBef>
            </a:pPr>
            <a:r>
              <a:rPr lang="en-US" sz="2000" dirty="0"/>
              <a:t>• Insulated the entire steam piping system to reduce heat loss.</a:t>
            </a:r>
          </a:p>
          <a:p>
            <a:pPr>
              <a:lnSpc>
                <a:spcPct val="150000"/>
              </a:lnSpc>
              <a:spcBef>
                <a:spcPts val="900"/>
              </a:spcBef>
            </a:pPr>
            <a:r>
              <a:rPr lang="en-US" sz="2000" b="1" dirty="0"/>
              <a:t>Benefits:</a:t>
            </a:r>
          </a:p>
          <a:p>
            <a:pPr>
              <a:lnSpc>
                <a:spcPct val="150000"/>
              </a:lnSpc>
              <a:spcBef>
                <a:spcPts val="900"/>
              </a:spcBef>
            </a:pPr>
            <a:r>
              <a:rPr lang="en-US" sz="2000" dirty="0"/>
              <a:t>• Reduces fuel consumption by up to 20%.</a:t>
            </a:r>
          </a:p>
          <a:p>
            <a:pPr>
              <a:lnSpc>
                <a:spcPct val="150000"/>
              </a:lnSpc>
              <a:spcBef>
                <a:spcPts val="900"/>
              </a:spcBef>
            </a:pPr>
            <a:r>
              <a:rPr lang="en-US" sz="2000" dirty="0"/>
              <a:t>• Saves more than 500 million VND in fuel costs annually.</a:t>
            </a:r>
          </a:p>
        </p:txBody>
      </p:sp>
    </p:spTree>
    <p:extLst>
      <p:ext uri="{BB962C8B-B14F-4D97-AF65-F5344CB8AC3E}">
        <p14:creationId xmlns:p14="http://schemas.microsoft.com/office/powerpoint/2010/main" val="355492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en-US" dirty="0">
                <a:solidFill>
                  <a:schemeClr val="accent1">
                    <a:lumMod val="50000"/>
                  </a:schemeClr>
                </a:solidFill>
              </a:rPr>
              <a:t>Characteristics of energy consumption in Vietnam’s industry</a:t>
            </a: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430078"/>
            <a:ext cx="10778800" cy="4747450"/>
          </a:xfrm>
        </p:spPr>
        <p:txBody>
          <a:bodyPr>
            <a:normAutofit fontScale="92500" lnSpcReduction="20000"/>
          </a:bodyPr>
          <a:lstStyle/>
          <a:p>
            <a:pPr>
              <a:lnSpc>
                <a:spcPct val="150000"/>
              </a:lnSpc>
              <a:buFont typeface="Wingdings" pitchFamily="2" charset="2"/>
              <a:buChar char="v"/>
            </a:pPr>
            <a:r>
              <a:rPr lang="en-US" dirty="0"/>
              <a:t>The industry is the leading energy consumer sector in Vietnam, based on electricity consumption and final energy consumption</a:t>
            </a:r>
          </a:p>
          <a:p>
            <a:pPr>
              <a:lnSpc>
                <a:spcPct val="150000"/>
              </a:lnSpc>
              <a:buFont typeface="Wingdings" pitchFamily="2" charset="2"/>
              <a:buChar char="v"/>
            </a:pPr>
            <a:r>
              <a:rPr lang="en-US" dirty="0"/>
              <a:t>Vietnam currently has 3,068 DEUs (up from 2,496 in 2017), consuming 51,393,648 TOE, with DEUs in the industrial sector making up the majority- 2,599 facilities consuming 50,570,115 TOE. The Vietnamese industry has significant potential for energy efficiency.</a:t>
            </a:r>
          </a:p>
          <a:p>
            <a:pPr>
              <a:lnSpc>
                <a:spcPct val="150000"/>
              </a:lnSpc>
              <a:buFont typeface="Wingdings" pitchFamily="2" charset="2"/>
              <a:buChar char="v"/>
            </a:pPr>
            <a:r>
              <a:rPr lang="en-US" b="1" dirty="0"/>
              <a:t>DEUs in textile approximately </a:t>
            </a:r>
            <a:r>
              <a:rPr lang="en-US" b="1" dirty="0">
                <a:hlinkClick r:id="rId2"/>
              </a:rPr>
              <a:t>700</a:t>
            </a:r>
            <a:r>
              <a:rPr lang="en-US" b="1" dirty="0"/>
              <a:t> (accounting for 10% of the total garment enterprises in the country)</a:t>
            </a:r>
          </a:p>
          <a:p>
            <a:pPr>
              <a:lnSpc>
                <a:spcPct val="150000"/>
              </a:lnSpc>
              <a:buFont typeface="Wingdings" pitchFamily="2" charset="2"/>
              <a:buChar char="v"/>
            </a:pPr>
            <a:r>
              <a:rPr lang="en-US" dirty="0"/>
              <a:t>By 2025, Vietnam requires 100% of designated energy-using enterprises to implement energy management systems as mandated by Decision 280/QD-TTG from the Prime Minister approving the National Program for Energy Efficiency for the 2019-2030 period.</a:t>
            </a:r>
          </a:p>
          <a:p>
            <a:pPr>
              <a:lnSpc>
                <a:spcPct val="150000"/>
              </a:lnSpc>
              <a:buFont typeface="Wingdings" pitchFamily="2" charset="2"/>
              <a:buChar char="v"/>
            </a:pPr>
            <a:r>
              <a:rPr lang="en-US" dirty="0"/>
              <a:t>The application of Energy Management Systems in Vietnam is still limited and weak. Many enterprises only implement these systems to meet legal requirements.</a:t>
            </a:r>
            <a:endParaRPr lang="vi-VN" dirty="0"/>
          </a:p>
        </p:txBody>
      </p:sp>
      <p:sp>
        <p:nvSpPr>
          <p:cNvPr id="4" name="Slide Number Placeholder 3">
            <a:extLst>
              <a:ext uri="{FF2B5EF4-FFF2-40B4-BE49-F238E27FC236}">
                <a16:creationId xmlns:a16="http://schemas.microsoft.com/office/drawing/2014/main" id="{B1C55C40-F3FF-EEF4-51CA-C109D618A348}"/>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3</a:t>
            </a:fld>
            <a:endParaRPr lang="en-GB"/>
          </a:p>
        </p:txBody>
      </p:sp>
    </p:spTree>
    <p:extLst>
      <p:ext uri="{BB962C8B-B14F-4D97-AF65-F5344CB8AC3E}">
        <p14:creationId xmlns:p14="http://schemas.microsoft.com/office/powerpoint/2010/main" val="232073548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B8391AE-ABCE-F1E3-BF05-BFB8625C6B2E}"/>
              </a:ext>
            </a:extLst>
          </p:cNvPr>
          <p:cNvSpPr>
            <a:spLocks noGrp="1"/>
          </p:cNvSpPr>
          <p:nvPr>
            <p:ph type="title"/>
          </p:nvPr>
        </p:nvSpPr>
        <p:spPr>
          <a:xfrm>
            <a:off x="609600" y="407220"/>
            <a:ext cx="10972800" cy="814440"/>
          </a:xfrm>
        </p:spPr>
        <p:txBody>
          <a:bodyPr>
            <a:normAutofit/>
          </a:bodyPr>
          <a:lstStyle/>
          <a:p>
            <a:r>
              <a:rPr lang="en-US" dirty="0">
                <a:solidFill>
                  <a:schemeClr val="accent1">
                    <a:lumMod val="50000"/>
                  </a:schemeClr>
                </a:solidFill>
              </a:rPr>
              <a:t>Examples of Energy Efficiency in Textile Factories in Vietnam</a:t>
            </a:r>
          </a:p>
        </p:txBody>
      </p:sp>
      <p:sp>
        <p:nvSpPr>
          <p:cNvPr id="7" name="TextBox 6">
            <a:extLst>
              <a:ext uri="{FF2B5EF4-FFF2-40B4-BE49-F238E27FC236}">
                <a16:creationId xmlns:a16="http://schemas.microsoft.com/office/drawing/2014/main" id="{C2ECE0EB-129A-9A6B-B380-FD5B70F72260}"/>
              </a:ext>
            </a:extLst>
          </p:cNvPr>
          <p:cNvSpPr txBox="1"/>
          <p:nvPr/>
        </p:nvSpPr>
        <p:spPr>
          <a:xfrm>
            <a:off x="609600" y="1449291"/>
            <a:ext cx="10887456" cy="3959417"/>
          </a:xfrm>
          <a:prstGeom prst="rect">
            <a:avLst/>
          </a:prstGeom>
          <a:noFill/>
        </p:spPr>
        <p:txBody>
          <a:bodyPr wrap="square">
            <a:spAutoFit/>
          </a:bodyPr>
          <a:lstStyle/>
          <a:p>
            <a:pPr>
              <a:lnSpc>
                <a:spcPct val="150000"/>
              </a:lnSpc>
              <a:spcBef>
                <a:spcPts val="900"/>
              </a:spcBef>
            </a:pPr>
            <a:r>
              <a:rPr lang="en-US" sz="2000" b="1" dirty="0"/>
              <a:t>4. A textile dyeing business in Binh Duong invested in a wastewater recycling system.</a:t>
            </a:r>
          </a:p>
          <a:p>
            <a:pPr>
              <a:lnSpc>
                <a:spcPct val="150000"/>
              </a:lnSpc>
              <a:spcBef>
                <a:spcPts val="900"/>
              </a:spcBef>
            </a:pPr>
            <a:r>
              <a:rPr lang="en-US" sz="2000" b="1" dirty="0"/>
              <a:t>Results</a:t>
            </a:r>
            <a:r>
              <a:rPr lang="en-US" sz="2000" dirty="0"/>
              <a:t>:</a:t>
            </a:r>
          </a:p>
          <a:p>
            <a:pPr>
              <a:lnSpc>
                <a:spcPct val="150000"/>
              </a:lnSpc>
              <a:spcBef>
                <a:spcPts val="900"/>
              </a:spcBef>
            </a:pPr>
            <a:r>
              <a:rPr lang="en-US" sz="2000" dirty="0"/>
              <a:t>• 70% of the used water is recycled for reuse.</a:t>
            </a:r>
          </a:p>
          <a:p>
            <a:pPr>
              <a:lnSpc>
                <a:spcPct val="150000"/>
              </a:lnSpc>
              <a:spcBef>
                <a:spcPts val="900"/>
              </a:spcBef>
            </a:pPr>
            <a:r>
              <a:rPr lang="en-US" sz="2000" dirty="0"/>
              <a:t>• Reduces costs for clean water and wastewater treatment fees.</a:t>
            </a:r>
          </a:p>
          <a:p>
            <a:pPr>
              <a:lnSpc>
                <a:spcPct val="150000"/>
              </a:lnSpc>
              <a:spcBef>
                <a:spcPts val="900"/>
              </a:spcBef>
            </a:pPr>
            <a:r>
              <a:rPr lang="en-US" sz="2000" b="1" dirty="0"/>
              <a:t>Reality</a:t>
            </a:r>
            <a:r>
              <a:rPr lang="en-US" sz="2000" dirty="0"/>
              <a:t>:</a:t>
            </a:r>
          </a:p>
          <a:p>
            <a:pPr>
              <a:lnSpc>
                <a:spcPct val="150000"/>
              </a:lnSpc>
              <a:spcBef>
                <a:spcPts val="900"/>
              </a:spcBef>
            </a:pPr>
            <a:r>
              <a:rPr lang="en-US" sz="2000" dirty="0"/>
              <a:t>• Combines biological and chemical treatment technologies.</a:t>
            </a:r>
          </a:p>
          <a:p>
            <a:pPr>
              <a:lnSpc>
                <a:spcPct val="150000"/>
              </a:lnSpc>
              <a:spcBef>
                <a:spcPts val="900"/>
              </a:spcBef>
            </a:pPr>
            <a:r>
              <a:rPr lang="en-US" sz="2000" dirty="0"/>
              <a:t>• Installs a water flow control system to prevent waste.</a:t>
            </a:r>
          </a:p>
        </p:txBody>
      </p:sp>
    </p:spTree>
    <p:extLst>
      <p:ext uri="{BB962C8B-B14F-4D97-AF65-F5344CB8AC3E}">
        <p14:creationId xmlns:p14="http://schemas.microsoft.com/office/powerpoint/2010/main" val="33273401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p:nvPr>
        </p:nvSpPr>
        <p:spPr>
          <a:xfrm>
            <a:off x="609600" y="407220"/>
            <a:ext cx="10972800" cy="814440"/>
          </a:xfrm>
        </p:spPr>
        <p:txBody>
          <a:bodyPr>
            <a:normAutofit/>
          </a:bodyPr>
          <a:lstStyle/>
          <a:p>
            <a:r>
              <a:rPr lang="en-US" dirty="0">
                <a:solidFill>
                  <a:schemeClr val="accent1">
                    <a:lumMod val="50000"/>
                  </a:schemeClr>
                </a:solidFill>
              </a:rPr>
              <a:t>Examples of EEM in Textile Factories in the world</a:t>
            </a:r>
          </a:p>
        </p:txBody>
      </p:sp>
      <p:sp>
        <p:nvSpPr>
          <p:cNvPr id="3" name="TextBox 2">
            <a:extLst>
              <a:ext uri="{FF2B5EF4-FFF2-40B4-BE49-F238E27FC236}">
                <a16:creationId xmlns:a16="http://schemas.microsoft.com/office/drawing/2014/main" id="{AE57273B-9912-7B24-0072-D83D2BADEE99}"/>
              </a:ext>
            </a:extLst>
          </p:cNvPr>
          <p:cNvSpPr txBox="1"/>
          <p:nvPr/>
        </p:nvSpPr>
        <p:spPr>
          <a:xfrm>
            <a:off x="609600" y="1221660"/>
            <a:ext cx="7024255" cy="2678234"/>
          </a:xfrm>
          <a:prstGeom prst="rect">
            <a:avLst/>
          </a:prstGeom>
          <a:noFill/>
        </p:spPr>
        <p:txBody>
          <a:bodyPr wrap="square">
            <a:spAutoFit/>
          </a:bodyPr>
          <a:lstStyle/>
          <a:p>
            <a:r>
              <a:rPr lang="en-US" b="1" dirty="0"/>
              <a:t>Company:</a:t>
            </a:r>
            <a:r>
              <a:rPr lang="en-US" dirty="0"/>
              <a:t> </a:t>
            </a:r>
            <a:r>
              <a:rPr lang="en-US" dirty="0" err="1"/>
              <a:t>Tamijuddin</a:t>
            </a:r>
            <a:r>
              <a:rPr lang="en-US" dirty="0"/>
              <a:t> Textile Mills Limited</a:t>
            </a:r>
            <a:br>
              <a:rPr lang="en-US" dirty="0"/>
            </a:br>
            <a:r>
              <a:rPr lang="en-US" b="1" dirty="0"/>
              <a:t>Location:</a:t>
            </a:r>
            <a:r>
              <a:rPr lang="en-US" dirty="0"/>
              <a:t> Gazipur, Bangladesh</a:t>
            </a:r>
            <a:br>
              <a:rPr lang="en-US" dirty="0"/>
            </a:br>
            <a:r>
              <a:rPr lang="en-US" b="1" dirty="0"/>
              <a:t>Industry:</a:t>
            </a:r>
            <a:r>
              <a:rPr lang="en-US" dirty="0"/>
              <a:t> Textile Manufacturing</a:t>
            </a:r>
          </a:p>
          <a:p>
            <a:r>
              <a:rPr lang="en-US" b="1" dirty="0"/>
              <a:t>Background: </a:t>
            </a:r>
            <a:r>
              <a:rPr lang="en-US" dirty="0"/>
              <a:t>Tamijuddin Textile Mills Limited sought to enhance energy efficiency and reduce greenhouse gas emissions in its operations. The company recognized that implementing a Combined Heat and Power (CHP) system could optimize energy consumption by simultaneously producing electricity and useful heat from the same energy source. </a:t>
            </a:r>
          </a:p>
        </p:txBody>
      </p:sp>
      <p:sp>
        <p:nvSpPr>
          <p:cNvPr id="6" name="TextBox 5">
            <a:extLst>
              <a:ext uri="{FF2B5EF4-FFF2-40B4-BE49-F238E27FC236}">
                <a16:creationId xmlns:a16="http://schemas.microsoft.com/office/drawing/2014/main" id="{F52BF0E5-AE0B-9646-0511-0B5376C6B8AF}"/>
              </a:ext>
            </a:extLst>
          </p:cNvPr>
          <p:cNvSpPr txBox="1"/>
          <p:nvPr/>
        </p:nvSpPr>
        <p:spPr>
          <a:xfrm>
            <a:off x="609600" y="3899894"/>
            <a:ext cx="6913418" cy="1528945"/>
          </a:xfrm>
          <a:prstGeom prst="rect">
            <a:avLst/>
          </a:prstGeom>
          <a:noFill/>
        </p:spPr>
        <p:txBody>
          <a:bodyPr wrap="square">
            <a:spAutoFit/>
          </a:bodyPr>
          <a:lstStyle/>
          <a:p>
            <a:r>
              <a:rPr lang="en-US" b="1" dirty="0"/>
              <a:t>Installation of Natural Gas-Based Cogeneration Plant:</a:t>
            </a:r>
            <a:endParaRPr lang="en-US" dirty="0"/>
          </a:p>
          <a:p>
            <a:r>
              <a:rPr lang="en-US" dirty="0"/>
              <a:t>The company installed a natural gas-based cogeneration plant using INNIO’s </a:t>
            </a:r>
            <a:r>
              <a:rPr lang="en-US" dirty="0" err="1"/>
              <a:t>Jenbacher</a:t>
            </a:r>
            <a:r>
              <a:rPr lang="en-US" dirty="0"/>
              <a:t> JMS 420 GS NL gas engines, totaling a capacity of 6 MWe. This system efficiently produces electricity while capturing waste heat for additional uses. </a:t>
            </a:r>
          </a:p>
        </p:txBody>
      </p:sp>
      <p:pic>
        <p:nvPicPr>
          <p:cNvPr id="1026" name="Picture 2" descr="Tamijuddin Textile Mills Reduce Waste and Increase Energy Efficiency - Case Study">
            <a:extLst>
              <a:ext uri="{FF2B5EF4-FFF2-40B4-BE49-F238E27FC236}">
                <a16:creationId xmlns:a16="http://schemas.microsoft.com/office/drawing/2014/main" id="{52974DAF-25C3-2DDB-9325-D7183E6378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3855" y="2458678"/>
            <a:ext cx="4496377" cy="34992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3A064BA-5D9A-E348-D5A9-65A1732AFD8A}"/>
              </a:ext>
            </a:extLst>
          </p:cNvPr>
          <p:cNvSpPr txBox="1"/>
          <p:nvPr/>
        </p:nvSpPr>
        <p:spPr>
          <a:xfrm>
            <a:off x="6130058" y="6071925"/>
            <a:ext cx="6096000" cy="461665"/>
          </a:xfrm>
          <a:prstGeom prst="rect">
            <a:avLst/>
          </a:prstGeom>
          <a:noFill/>
        </p:spPr>
        <p:txBody>
          <a:bodyPr wrap="square">
            <a:spAutoFit/>
          </a:bodyPr>
          <a:lstStyle/>
          <a:p>
            <a:r>
              <a:rPr lang="en-VN" sz="1200" dirty="0"/>
              <a:t>Source: https://www.energy-xprt.com/articles/tamijuddin-textile-mills-reduce-waste-and-increase-energy-efficiency-case-study-1146411?utm_source=chatgpt.com</a:t>
            </a:r>
          </a:p>
        </p:txBody>
      </p:sp>
      <p:sp>
        <p:nvSpPr>
          <p:cNvPr id="5" name="TextBox 4">
            <a:extLst>
              <a:ext uri="{FF2B5EF4-FFF2-40B4-BE49-F238E27FC236}">
                <a16:creationId xmlns:a16="http://schemas.microsoft.com/office/drawing/2014/main" id="{81C924E3-65F3-7F90-5490-31B66B96C12F}"/>
              </a:ext>
            </a:extLst>
          </p:cNvPr>
          <p:cNvSpPr txBox="1"/>
          <p:nvPr/>
        </p:nvSpPr>
        <p:spPr>
          <a:xfrm>
            <a:off x="609600" y="5542814"/>
            <a:ext cx="7121236" cy="400110"/>
          </a:xfrm>
          <a:prstGeom prst="rect">
            <a:avLst/>
          </a:prstGeom>
          <a:noFill/>
        </p:spPr>
        <p:txBody>
          <a:bodyPr wrap="square">
            <a:spAutoFit/>
          </a:bodyPr>
          <a:lstStyle/>
          <a:p>
            <a:r>
              <a:rPr lang="en-US" sz="2000" kern="1200" dirty="0">
                <a:solidFill>
                  <a:schemeClr val="accent1">
                    <a:lumMod val="50000"/>
                  </a:schemeClr>
                </a:solidFill>
                <a:effectLst/>
                <a:latin typeface="+mn-lt"/>
                <a:ea typeface="Times New Roman" panose="02020603050405020304" pitchFamily="18" charset="0"/>
              </a:rPr>
              <a:t>CHP technology can be applicable and beneficial in Vietnam</a:t>
            </a:r>
            <a:r>
              <a:rPr lang="en-VN" dirty="0">
                <a:solidFill>
                  <a:schemeClr val="accent1">
                    <a:lumMod val="50000"/>
                  </a:schemeClr>
                </a:solidFill>
                <a:effectLst/>
                <a:latin typeface="+mn-lt"/>
              </a:rPr>
              <a:t> </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18847565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658-C061-A540-793F-4752051DFB79}"/>
              </a:ext>
            </a:extLst>
          </p:cNvPr>
          <p:cNvSpPr>
            <a:spLocks noGrp="1"/>
          </p:cNvSpPr>
          <p:nvPr>
            <p:ph type="title"/>
          </p:nvPr>
        </p:nvSpPr>
        <p:spPr/>
        <p:txBody>
          <a:bodyPr>
            <a:normAutofit fontScale="90000"/>
          </a:bodyPr>
          <a:lstStyle/>
          <a:p>
            <a:r>
              <a:rPr lang="en-VN" dirty="0">
                <a:solidFill>
                  <a:schemeClr val="accent1">
                    <a:lumMod val="50000"/>
                  </a:schemeClr>
                </a:solidFill>
              </a:rPr>
              <a:t>Q&amp;A</a:t>
            </a:r>
          </a:p>
        </p:txBody>
      </p:sp>
      <p:sp>
        <p:nvSpPr>
          <p:cNvPr id="3" name="Text Placeholder 2">
            <a:extLst>
              <a:ext uri="{FF2B5EF4-FFF2-40B4-BE49-F238E27FC236}">
                <a16:creationId xmlns:a16="http://schemas.microsoft.com/office/drawing/2014/main" id="{41CD498D-CC9D-A2AC-13AA-1B953B855855}"/>
              </a:ext>
            </a:extLst>
          </p:cNvPr>
          <p:cNvSpPr>
            <a:spLocks noGrp="1"/>
          </p:cNvSpPr>
          <p:nvPr>
            <p:ph type="body" idx="1"/>
          </p:nvPr>
        </p:nvSpPr>
        <p:spPr>
          <a:xfrm>
            <a:off x="609600" y="1663932"/>
            <a:ext cx="10972800" cy="2395450"/>
          </a:xfrm>
        </p:spPr>
        <p:txBody>
          <a:bodyPr>
            <a:normAutofit lnSpcReduction="10000"/>
          </a:bodyPr>
          <a:lstStyle/>
          <a:p>
            <a:pPr>
              <a:lnSpc>
                <a:spcPct val="160000"/>
              </a:lnSpc>
            </a:pPr>
            <a:r>
              <a:rPr lang="en-VN" sz="2400" dirty="0"/>
              <a:t>Do you have any question or comment about the EEMs in Textile industry or any suggestion of other EEMs that you know?</a:t>
            </a:r>
          </a:p>
          <a:p>
            <a:pPr>
              <a:lnSpc>
                <a:spcPct val="160000"/>
              </a:lnSpc>
            </a:pPr>
            <a:r>
              <a:rPr lang="en-VN" sz="2400" dirty="0"/>
              <a:t>Can you please share any current situation in your factory and the potential you think that could be saving the energy in there?</a:t>
            </a:r>
          </a:p>
        </p:txBody>
      </p:sp>
      <p:pic>
        <p:nvPicPr>
          <p:cNvPr id="4" name="Picture 2" descr="DP Psychology: Discussing discuss">
            <a:extLst>
              <a:ext uri="{FF2B5EF4-FFF2-40B4-BE49-F238E27FC236}">
                <a16:creationId xmlns:a16="http://schemas.microsoft.com/office/drawing/2014/main" id="{D7C32DF1-287D-C59C-FBB2-9EBE5B4C1F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6288" y="3811066"/>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217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5" name="TextBox 4">
            <a:extLst>
              <a:ext uri="{FF2B5EF4-FFF2-40B4-BE49-F238E27FC236}">
                <a16:creationId xmlns:a16="http://schemas.microsoft.com/office/drawing/2014/main" id="{4C741257-EDD4-9F13-F9B0-B0D8137AD44A}"/>
              </a:ext>
            </a:extLst>
          </p:cNvPr>
          <p:cNvSpPr txBox="1"/>
          <p:nvPr/>
        </p:nvSpPr>
        <p:spPr>
          <a:xfrm>
            <a:off x="9716098" y="655034"/>
            <a:ext cx="2523741" cy="430887"/>
          </a:xfrm>
          <a:prstGeom prst="rect">
            <a:avLst/>
          </a:prstGeom>
          <a:noFill/>
        </p:spPr>
        <p:txBody>
          <a:bodyPr wrap="square">
            <a:spAutoFit/>
          </a:bodyPr>
          <a:lstStyle/>
          <a:p>
            <a:r>
              <a:rPr lang="en-US" altLang="ko-KR" sz="1050" dirty="0" err="1">
                <a:solidFill>
                  <a:srgbClr val="0070C0"/>
                </a:solidFill>
                <a:latin typeface="+mn-lt"/>
                <a:cs typeface="Arial" pitchFamily="34" charset="0"/>
              </a:rPr>
              <a:t>Dự</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án</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Thúc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đẩy</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tiết</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kiệm</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năng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lượng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trong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các</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ngành</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công</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nghiệp</a:t>
            </a:r>
            <a:r>
              <a:rPr lang="en-US" altLang="ko-KR" sz="1050" dirty="0">
                <a:solidFill>
                  <a:srgbClr val="0070C0"/>
                </a:solidFill>
                <a:latin typeface="+mn-lt"/>
                <a:cs typeface="Arial" pitchFamily="34" charset="0"/>
              </a:rPr>
              <a:t> </a:t>
            </a:r>
            <a:r>
              <a:rPr lang="en-US" altLang="ko-KR" sz="1050" dirty="0" err="1">
                <a:solidFill>
                  <a:srgbClr val="0070C0"/>
                </a:solidFill>
                <a:latin typeface="+mn-lt"/>
                <a:cs typeface="Arial" pitchFamily="34" charset="0"/>
              </a:rPr>
              <a:t>Việt</a:t>
            </a:r>
            <a:r>
              <a:rPr lang="en-US" altLang="ko-KR" sz="1050" dirty="0">
                <a:solidFill>
                  <a:srgbClr val="0070C0"/>
                </a:solidFill>
                <a:latin typeface="+mn-lt"/>
                <a:cs typeface="Arial" pitchFamily="34" charset="0"/>
              </a:rPr>
              <a:t> Nam</a:t>
            </a:r>
            <a:endParaRPr lang="en-VN" sz="1050" dirty="0"/>
          </a:p>
        </p:txBody>
      </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THANK YOU</a:t>
            </a: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833966" y="423606"/>
            <a:ext cx="10524067" cy="654050"/>
          </a:xfrm>
        </p:spPr>
        <p:txBody>
          <a:bodyPr>
            <a:noAutofit/>
          </a:bodyPr>
          <a:lstStyle/>
          <a:p>
            <a:pPr algn="ctr"/>
            <a:r>
              <a:rPr lang="en-US" sz="3200" dirty="0">
                <a:solidFill>
                  <a:schemeClr val="accent1">
                    <a:lumMod val="50000"/>
                  </a:schemeClr>
                </a:solidFill>
                <a:latin typeface="+mn-lt"/>
              </a:rPr>
              <a:t>Number of Designated Energy Users (DEUs)</a:t>
            </a:r>
          </a:p>
        </p:txBody>
      </p:sp>
      <p:grpSp>
        <p:nvGrpSpPr>
          <p:cNvPr id="11" name="Group 10">
            <a:extLst>
              <a:ext uri="{FF2B5EF4-FFF2-40B4-BE49-F238E27FC236}">
                <a16:creationId xmlns:a16="http://schemas.microsoft.com/office/drawing/2014/main" id="{1D2DADE6-2D11-7FE9-684A-8078790FBE0A}"/>
              </a:ext>
            </a:extLst>
          </p:cNvPr>
          <p:cNvGrpSpPr/>
          <p:nvPr/>
        </p:nvGrpSpPr>
        <p:grpSpPr>
          <a:xfrm>
            <a:off x="1319042" y="1344420"/>
            <a:ext cx="9626241" cy="5429736"/>
            <a:chOff x="1319042" y="1344420"/>
            <a:chExt cx="9626241" cy="5429736"/>
          </a:xfrm>
        </p:grpSpPr>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3"/>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666786"/>
            </a:xfrm>
            <a:prstGeom prst="rect">
              <a:avLst/>
            </a:prstGeom>
            <a:noFill/>
          </p:spPr>
          <p:txBody>
            <a:bodyPr wrap="square">
              <a:spAutoFit/>
            </a:bodyPr>
            <a:lstStyle/>
            <a:p>
              <a:r>
                <a:rPr lang="en-US" sz="1600" b="1" dirty="0">
                  <a:solidFill>
                    <a:srgbClr val="0070C0"/>
                  </a:solidFill>
                  <a:latin typeface="+mn-lt"/>
                </a:rPr>
                <a:t>Number of DEU and corresponding energy consumption, 2017-2021</a:t>
              </a:r>
              <a:br>
                <a:rPr lang="en-US" sz="2133" dirty="0"/>
              </a:br>
              <a:r>
                <a:rPr lang="en-US" sz="2133" dirty="0"/>
                <a:t>                   </a:t>
              </a:r>
              <a:r>
                <a:rPr lang="en-US" sz="1600" i="1" dirty="0">
                  <a:latin typeface="+mn-lt"/>
                </a:rPr>
                <a:t>(Source: Compiled from the DEUs List)</a:t>
              </a:r>
            </a:p>
          </p:txBody>
        </p:sp>
        <p:sp>
          <p:nvSpPr>
            <p:cNvPr id="4" name="TextBox 3">
              <a:extLst>
                <a:ext uri="{FF2B5EF4-FFF2-40B4-BE49-F238E27FC236}">
                  <a16:creationId xmlns:a16="http://schemas.microsoft.com/office/drawing/2014/main" id="{761F18E0-09A6-4A14-671E-5AE74C79B1CA}"/>
                </a:ext>
              </a:extLst>
            </p:cNvPr>
            <p:cNvSpPr txBox="1"/>
            <p:nvPr/>
          </p:nvSpPr>
          <p:spPr>
            <a:xfrm>
              <a:off x="7453098" y="5710396"/>
              <a:ext cx="1633752" cy="316266"/>
            </a:xfrm>
            <a:prstGeom prst="rect">
              <a:avLst/>
            </a:prstGeom>
            <a:solidFill>
              <a:schemeClr val="bg1"/>
            </a:solidFill>
          </p:spPr>
          <p:txBody>
            <a:bodyPr wrap="square">
              <a:spAutoFit/>
            </a:bodyPr>
            <a:lstStyle/>
            <a:p>
              <a:r>
                <a:rPr lang="en-US" sz="1400" i="1" dirty="0">
                  <a:latin typeface="+mn-lt"/>
                </a:rPr>
                <a:t>Number of DEUs </a:t>
              </a:r>
              <a:endParaRPr lang="en-VN" sz="1400" dirty="0"/>
            </a:p>
          </p:txBody>
        </p:sp>
        <p:sp>
          <p:nvSpPr>
            <p:cNvPr id="10" name="TextBox 9">
              <a:extLst>
                <a:ext uri="{FF2B5EF4-FFF2-40B4-BE49-F238E27FC236}">
                  <a16:creationId xmlns:a16="http://schemas.microsoft.com/office/drawing/2014/main" id="{29084874-D6D3-91D7-7DAE-C23DD8FD4B81}"/>
                </a:ext>
              </a:extLst>
            </p:cNvPr>
            <p:cNvSpPr txBox="1"/>
            <p:nvPr/>
          </p:nvSpPr>
          <p:spPr>
            <a:xfrm>
              <a:off x="3573871" y="5681820"/>
              <a:ext cx="3155542" cy="307777"/>
            </a:xfrm>
            <a:prstGeom prst="rect">
              <a:avLst/>
            </a:prstGeom>
            <a:solidFill>
              <a:schemeClr val="bg1"/>
            </a:solidFill>
          </p:spPr>
          <p:txBody>
            <a:bodyPr wrap="square">
              <a:spAutoFit/>
            </a:bodyPr>
            <a:lstStyle/>
            <a:p>
              <a:r>
                <a:rPr lang="en-US" sz="1400" i="1" dirty="0">
                  <a:latin typeface="+mn-lt"/>
                </a:rPr>
                <a:t>Energy using of DEUs (</a:t>
              </a:r>
              <a:r>
                <a:rPr lang="en-US" sz="1400" i="1" dirty="0" err="1">
                  <a:latin typeface="+mn-lt"/>
                </a:rPr>
                <a:t>kTOE</a:t>
              </a:r>
              <a:r>
                <a:rPr lang="en-US" sz="1400" i="1" dirty="0">
                  <a:latin typeface="+mn-lt"/>
                </a:rPr>
                <a:t>) </a:t>
              </a:r>
              <a:endParaRPr lang="en-VN" sz="1400" dirty="0"/>
            </a:p>
          </p:txBody>
        </p:sp>
      </p:grpSp>
    </p:spTree>
    <p:extLst>
      <p:ext uri="{BB962C8B-B14F-4D97-AF65-F5344CB8AC3E}">
        <p14:creationId xmlns:p14="http://schemas.microsoft.com/office/powerpoint/2010/main" val="6780683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984681" y="406398"/>
            <a:ext cx="10896379" cy="693981"/>
          </a:xfrm>
        </p:spPr>
        <p:txBody>
          <a:bodyPr>
            <a:normAutofit/>
          </a:bodyPr>
          <a:lstStyle/>
          <a:p>
            <a:pPr algn="ctr"/>
            <a:r>
              <a:rPr lang="en-US" dirty="0">
                <a:solidFill>
                  <a:schemeClr val="accent1">
                    <a:lumMod val="50000"/>
                  </a:schemeClr>
                </a:solidFill>
              </a:rPr>
              <a:t>EE targets for Vietnam's industrial sectors by 2030</a:t>
            </a: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5</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843530682"/>
              </p:ext>
            </p:extLst>
          </p:nvPr>
        </p:nvGraphicFramePr>
        <p:xfrm>
          <a:off x="683941" y="1515451"/>
          <a:ext cx="10896379" cy="4363384"/>
        </p:xfrm>
        <a:graphic>
          <a:graphicData uri="http://schemas.openxmlformats.org/drawingml/2006/table">
            <a:tbl>
              <a:tblPr/>
              <a:tblGrid>
                <a:gridCol w="5136304">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b="1" u="none" strike="noStrike" dirty="0">
                          <a:effectLst/>
                        </a:rPr>
                        <a:t>Industries</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b="1" u="none" strike="noStrike" dirty="0">
                          <a:effectLst/>
                        </a:rPr>
                        <a:t>By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b="1" u="none" strike="noStrike" dirty="0">
                          <a:effectLst/>
                        </a:rPr>
                        <a:t>By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From</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To</a:t>
                      </a:r>
                      <a:endParaRPr lang="en-US" sz="1800" b="1"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a:effectLst/>
                        </a:rPr>
                        <a:t>Steel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a:effectLst/>
                        </a:rPr>
                        <a:t>Chemical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dirty="0"/>
                        <a:t>Plastic manufacturing industry</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Cement</a:t>
                      </a:r>
                      <a:r>
                        <a:rPr lang="vi-VN" sz="1800" u="none" strike="noStrike" dirty="0">
                          <a:effectLst/>
                        </a:rPr>
                        <a:t>(%)</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b="1" dirty="0"/>
                        <a:t>Textile and Garment</a:t>
                      </a:r>
                      <a:r>
                        <a:rPr lang="vi-VN" sz="1800" b="1" u="none" strike="noStrike" dirty="0">
                          <a:effectLst/>
                        </a:rPr>
                        <a:t>(%)</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en-US" sz="1800" dirty="0"/>
                        <a:t>Beverages and Beer</a:t>
                      </a:r>
                      <a:r>
                        <a:rPr lang="vi-VN" sz="1800" u="none" strike="noStrike" dirty="0">
                          <a:effectLst/>
                        </a:rPr>
                        <a:t>(%)</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a:effectLst/>
                        </a:rPr>
                        <a:t>Paper</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160829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561352"/>
            <a:ext cx="10972800" cy="495200"/>
          </a:xfrm>
        </p:spPr>
        <p:txBody>
          <a:bodyPr>
            <a:normAutofit fontScale="90000"/>
          </a:bodyPr>
          <a:lstStyle/>
          <a:p>
            <a:r>
              <a:rPr lang="en-US" dirty="0">
                <a:solidFill>
                  <a:schemeClr val="accent1">
                    <a:lumMod val="50000"/>
                  </a:schemeClr>
                </a:solidFill>
              </a:rPr>
              <a:t>AVERAGE ELECTRICITY PRICE (2010 – 2024)</a:t>
            </a:r>
            <a:endParaRPr lang="vi-VN" dirty="0">
              <a:solidFill>
                <a:schemeClr val="accent1">
                  <a:lumMod val="50000"/>
                </a:schemeClr>
              </a:solidFill>
            </a:endParaRPr>
          </a:p>
        </p:txBody>
      </p:sp>
      <p:graphicFrame>
        <p:nvGraphicFramePr>
          <p:cNvPr id="5" name="Chart 4">
            <a:extLst>
              <a:ext uri="{FF2B5EF4-FFF2-40B4-BE49-F238E27FC236}">
                <a16:creationId xmlns:a16="http://schemas.microsoft.com/office/drawing/2014/main" id="{81CDA4CC-C78F-8D17-9A97-AF09CE465B8C}"/>
              </a:ext>
            </a:extLst>
          </p:cNvPr>
          <p:cNvGraphicFramePr>
            <a:graphicFrameLocks/>
          </p:cNvGraphicFramePr>
          <p:nvPr/>
        </p:nvGraphicFramePr>
        <p:xfrm>
          <a:off x="126105" y="1818640"/>
          <a:ext cx="6355975" cy="4043679"/>
        </p:xfrm>
        <a:graphic>
          <a:graphicData uri="http://schemas.openxmlformats.org/drawingml/2006/chart">
            <c:chart xmlns:c="http://schemas.openxmlformats.org/drawingml/2006/chart" xmlns:r="http://schemas.openxmlformats.org/officeDocument/2006/relationships" r:id="rId2"/>
          </a:graphicData>
        </a:graphic>
      </p:graphicFrame>
      <p:pic>
        <p:nvPicPr>
          <p:cNvPr id="7" name="Picture 6">
            <a:extLst>
              <a:ext uri="{FF2B5EF4-FFF2-40B4-BE49-F238E27FC236}">
                <a16:creationId xmlns:a16="http://schemas.microsoft.com/office/drawing/2014/main" id="{FD42AF7B-7BC5-BEDE-D459-3FE454F54D34}"/>
              </a:ext>
            </a:extLst>
          </p:cNvPr>
          <p:cNvPicPr>
            <a:picLocks noChangeAspect="1"/>
          </p:cNvPicPr>
          <p:nvPr/>
        </p:nvPicPr>
        <p:blipFill>
          <a:blip r:embed="rId3"/>
          <a:stretch>
            <a:fillRect/>
          </a:stretch>
        </p:blipFill>
        <p:spPr>
          <a:xfrm>
            <a:off x="6766559" y="1414083"/>
            <a:ext cx="5211201" cy="4448236"/>
          </a:xfrm>
          <a:prstGeom prst="rect">
            <a:avLst/>
          </a:prstGeom>
        </p:spPr>
      </p:pic>
      <p:sp>
        <p:nvSpPr>
          <p:cNvPr id="8" name="TextBox 7">
            <a:extLst>
              <a:ext uri="{FF2B5EF4-FFF2-40B4-BE49-F238E27FC236}">
                <a16:creationId xmlns:a16="http://schemas.microsoft.com/office/drawing/2014/main" id="{85124EB1-E35A-5AA8-C4CC-537429EA65E9}"/>
              </a:ext>
            </a:extLst>
          </p:cNvPr>
          <p:cNvSpPr txBox="1"/>
          <p:nvPr/>
        </p:nvSpPr>
        <p:spPr>
          <a:xfrm>
            <a:off x="4066816" y="6219850"/>
            <a:ext cx="7910944" cy="307777"/>
          </a:xfrm>
          <a:prstGeom prst="rect">
            <a:avLst/>
          </a:prstGeom>
          <a:noFill/>
        </p:spPr>
        <p:txBody>
          <a:bodyPr wrap="square">
            <a:spAutoFit/>
          </a:bodyPr>
          <a:lstStyle/>
          <a:p>
            <a:pPr algn="ctr"/>
            <a:r>
              <a:rPr lang="en-US" sz="1400" dirty="0">
                <a:solidFill>
                  <a:srgbClr val="323232"/>
                </a:solidFill>
                <a:effectLst/>
                <a:latin typeface="Arial" panose="020B0604020202020204" pitchFamily="34" charset="0"/>
              </a:rPr>
              <a:t>Electricity price comparison table of Vietnam with some countries in the world (Source: EVN 2022)</a:t>
            </a:r>
          </a:p>
        </p:txBody>
      </p:sp>
      <p:sp>
        <p:nvSpPr>
          <p:cNvPr id="2" name="TextBox 1">
            <a:extLst>
              <a:ext uri="{FF2B5EF4-FFF2-40B4-BE49-F238E27FC236}">
                <a16:creationId xmlns:a16="http://schemas.microsoft.com/office/drawing/2014/main" id="{B5CFF9CB-2C15-B371-42A1-BCD3F49FDE9D}"/>
              </a:ext>
            </a:extLst>
          </p:cNvPr>
          <p:cNvSpPr txBox="1"/>
          <p:nvPr/>
        </p:nvSpPr>
        <p:spPr>
          <a:xfrm>
            <a:off x="6871845" y="1528796"/>
            <a:ext cx="4943475" cy="379656"/>
          </a:xfrm>
          <a:prstGeom prst="rect">
            <a:avLst/>
          </a:prstGeom>
          <a:solidFill>
            <a:srgbClr val="FF0000"/>
          </a:solidFill>
        </p:spPr>
        <p:txBody>
          <a:bodyPr wrap="square" rtlCol="0">
            <a:spAutoFit/>
          </a:bodyPr>
          <a:lstStyle/>
          <a:p>
            <a:r>
              <a:rPr lang="en-VN" b="1" dirty="0"/>
              <a:t>Electricity price of countries in the world</a:t>
            </a:r>
          </a:p>
        </p:txBody>
      </p:sp>
      <p:sp>
        <p:nvSpPr>
          <p:cNvPr id="4" name="TextBox 3">
            <a:extLst>
              <a:ext uri="{FF2B5EF4-FFF2-40B4-BE49-F238E27FC236}">
                <a16:creationId xmlns:a16="http://schemas.microsoft.com/office/drawing/2014/main" id="{11C003FB-4F0D-83EF-F20B-613FE1AF8631}"/>
              </a:ext>
            </a:extLst>
          </p:cNvPr>
          <p:cNvSpPr txBox="1"/>
          <p:nvPr/>
        </p:nvSpPr>
        <p:spPr>
          <a:xfrm>
            <a:off x="7624763" y="1943918"/>
            <a:ext cx="3005137" cy="307777"/>
          </a:xfrm>
          <a:prstGeom prst="rect">
            <a:avLst/>
          </a:prstGeom>
          <a:solidFill>
            <a:schemeClr val="bg1"/>
          </a:solidFill>
        </p:spPr>
        <p:txBody>
          <a:bodyPr wrap="square" rtlCol="0">
            <a:spAutoFit/>
          </a:bodyPr>
          <a:lstStyle/>
          <a:p>
            <a:r>
              <a:rPr lang="en-US" sz="1400" dirty="0">
                <a:solidFill>
                  <a:srgbClr val="0070C0"/>
                </a:solidFill>
              </a:rPr>
              <a:t>Converted to Vietnamese dong</a:t>
            </a:r>
            <a:endParaRPr lang="en-VN" sz="1400" dirty="0">
              <a:solidFill>
                <a:srgbClr val="0070C0"/>
              </a:solidFill>
            </a:endParaRPr>
          </a:p>
        </p:txBody>
      </p:sp>
    </p:spTree>
    <p:extLst>
      <p:ext uri="{BB962C8B-B14F-4D97-AF65-F5344CB8AC3E}">
        <p14:creationId xmlns:p14="http://schemas.microsoft.com/office/powerpoint/2010/main" val="2448703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dirty="0">
                <a:solidFill>
                  <a:schemeClr val="accent1">
                    <a:lumMod val="50000"/>
                  </a:schemeClr>
                </a:solidFill>
              </a:rPr>
              <a:t>Current status of energy use in industry</a:t>
            </a: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62154"/>
            <a:ext cx="10972800" cy="4842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Proportion of energy consumption: </a:t>
            </a:r>
            <a:r>
              <a:rPr lang="en-US" dirty="0">
                <a:solidFill>
                  <a:schemeClr val="tx1"/>
                </a:solidFill>
              </a:rPr>
              <a:t>The industrial sector accounts for about 54% of the total energy consumption in the country.</a:t>
            </a:r>
            <a:endParaRPr lang="en-US" altLang="en-US"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Industries with high energy consumption:</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 steel production, cement, textile, wood processing, and chemical industries.</a:t>
            </a:r>
            <a:endParaRPr lang="en-US" altLang="en-US" sz="2000" dirty="0">
              <a:solidFill>
                <a:schemeClr val="tx1"/>
              </a:solidFill>
              <a:latin typeface="+mn-lt"/>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latin typeface="+mn-lt"/>
                <a:cs typeface="Arial" panose="020B0604020202020204" pitchFamily="34" charset="0"/>
              </a:rPr>
              <a:t>These industries consume approximately 70% of the total energy in the industrial sector.</a:t>
            </a:r>
            <a:endParaRPr lang="en-US" altLang="en-US" sz="2000" dirty="0">
              <a:solidFill>
                <a:schemeClr val="tx1"/>
              </a:solidFill>
              <a:latin typeface="+mn-lt"/>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b="1" dirty="0">
                <a:solidFill>
                  <a:schemeClr val="tx1"/>
                </a:solidFill>
              </a:rPr>
              <a:t>Energy efficiency: </a:t>
            </a:r>
            <a:r>
              <a:rPr lang="en-US" dirty="0">
                <a:solidFill>
                  <a:schemeClr val="tx1"/>
                </a:solidFill>
              </a:rPr>
              <a:t>Energy consumption efficiency remains low, with significant waste due to outdated technology and inefficient management.</a:t>
            </a:r>
            <a:r>
              <a:rPr lang="en-US" altLang="en-US" dirty="0">
                <a:solidFill>
                  <a:schemeClr val="tx1"/>
                </a:solidFill>
              </a:rPr>
              <a:t> </a:t>
            </a:r>
          </a:p>
        </p:txBody>
      </p:sp>
    </p:spTree>
    <p:extLst>
      <p:ext uri="{BB962C8B-B14F-4D97-AF65-F5344CB8AC3E}">
        <p14:creationId xmlns:p14="http://schemas.microsoft.com/office/powerpoint/2010/main" val="2728304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Causes of high energy consumption</a:t>
            </a: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434394"/>
            <a:ext cx="11084119" cy="340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Outdated technology: </a:t>
            </a:r>
            <a:r>
              <a:rPr lang="en-US" dirty="0"/>
              <a:t>Many textile enterprises still use outdated spinning and weaving machinery, inefficient dyeing and finishing equipment, old steam boilers, conventional motors without VFDs, manual control systems, and inefficient lighting systems</a:t>
            </a:r>
            <a:r>
              <a:rPr lang="en-US" dirty="0">
                <a:solidFill>
                  <a:schemeClr val="tx1"/>
                </a:solidFill>
              </a:rPr>
              <a:t>.</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investment in innovation: </a:t>
            </a:r>
            <a:r>
              <a:rPr lang="en-US" dirty="0">
                <a:solidFill>
                  <a:schemeClr val="tx1"/>
                </a:solidFill>
              </a:rPr>
              <a:t>Insufficient capital and motivation to invest in energy-efficient equipment and technology.</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Low awareness of energy efficiency</a:t>
            </a:r>
            <a:r>
              <a:rPr lang="en-US" dirty="0">
                <a:solidFill>
                  <a:schemeClr val="tx1"/>
                </a:solidFill>
              </a:rPr>
              <a:t>: Some enterprises have not prioritized energy efficiency measures in their production processes.</a:t>
            </a:r>
            <a:endParaRPr lang="vi-VN"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endParaRPr lang="en-US" altLang="en-US" dirty="0">
              <a:solidFill>
                <a:schemeClr val="tx1"/>
              </a:solidFill>
              <a:latin typeface="Arial" panose="020B0604020202020204" pitchFamily="34" charset="0"/>
            </a:endParaRPr>
          </a:p>
        </p:txBody>
      </p:sp>
      <p:sp>
        <p:nvSpPr>
          <p:cNvPr id="3" name="Google Shape;551;p15">
            <a:extLst>
              <a:ext uri="{FF2B5EF4-FFF2-40B4-BE49-F238E27FC236}">
                <a16:creationId xmlns:a16="http://schemas.microsoft.com/office/drawing/2014/main" id="{3C81FAC0-E585-6496-AAA9-19EF92988377}"/>
              </a:ext>
            </a:extLst>
          </p:cNvPr>
          <p:cNvSpPr txBox="1">
            <a:spLocks/>
          </p:cNvSpPr>
          <p:nvPr/>
        </p:nvSpPr>
        <p:spPr>
          <a:xfrm>
            <a:off x="885805" y="4846461"/>
            <a:ext cx="7691526" cy="1046420"/>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a:solidFill>
                  <a:srgbClr val="FF0000"/>
                </a:solidFill>
              </a:rPr>
              <a:t>Could you please share with us the reasons within your company that you believe are contributing to high energy consumption ??</a:t>
            </a:r>
          </a:p>
        </p:txBody>
      </p:sp>
      <p:pic>
        <p:nvPicPr>
          <p:cNvPr id="5" name="Picture 2" descr="DP Psychology: Discussing discuss">
            <a:extLst>
              <a:ext uri="{FF2B5EF4-FFF2-40B4-BE49-F238E27FC236}">
                <a16:creationId xmlns:a16="http://schemas.microsoft.com/office/drawing/2014/main" id="{0B7B4532-8B5E-7225-86A1-E7D1137E34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6288" y="3811066"/>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836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rmAutofit fontScale="90000"/>
          </a:bodyPr>
          <a:lstStyle/>
          <a:p>
            <a:r>
              <a:rPr lang="en-US" sz="3067" dirty="0">
                <a:solidFill>
                  <a:schemeClr val="accent1">
                    <a:lumMod val="50000"/>
                  </a:schemeClr>
                </a:solidFill>
              </a:rPr>
              <a:t>Challenges in energy management and utilization</a:t>
            </a: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0" y="1647914"/>
            <a:ext cx="10861481"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Technological challenges</a:t>
            </a:r>
            <a:r>
              <a:rPr lang="en-US" dirty="0">
                <a:solidFill>
                  <a:schemeClr val="tx1"/>
                </a:solidFill>
              </a:rPr>
              <a:t>: Many enterprises use outdated technology, resulting in low energy performance and environmental pollution.</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Cost challenges: </a:t>
            </a:r>
            <a:r>
              <a:rPr lang="en-US" dirty="0">
                <a:solidFill>
                  <a:schemeClr val="tx1"/>
                </a:solidFill>
              </a:rPr>
              <a:t>The initial investment costs for energy-efficient technologies are high, causing many enterprises to hesitate to make changes.</a:t>
            </a:r>
            <a:endParaRPr lang="en-US" altLang="en-US" dirty="0">
              <a:solidFill>
                <a:schemeClr val="tx1"/>
              </a:solidFill>
            </a:endParaRPr>
          </a:p>
          <a:p>
            <a:pPr marL="380990" indent="-380990" defTabSz="1219170" eaLnBrk="0" fontAlgn="base" hangingPunct="0">
              <a:spcBef>
                <a:spcPts val="800"/>
              </a:spcBef>
              <a:spcAft>
                <a:spcPts val="800"/>
              </a:spcAft>
              <a:buClrTx/>
              <a:buSzTx/>
              <a:buFont typeface="Wingdings" pitchFamily="2" charset="2"/>
              <a:buChar char="v"/>
            </a:pPr>
            <a:r>
              <a:rPr lang="en-US" b="1" dirty="0">
                <a:solidFill>
                  <a:schemeClr val="tx1"/>
                </a:solidFill>
              </a:rPr>
              <a:t>Lack of strong supporting policies: </a:t>
            </a:r>
            <a:r>
              <a:rPr lang="en-US" dirty="0">
                <a:solidFill>
                  <a:schemeClr val="tx1"/>
                </a:solidFill>
              </a:rPr>
              <a:t>Although there are policies encouraging energy efficiency, they are still not effective enough to drive widespread adoption of energy efficiency measures among enterprises.</a:t>
            </a:r>
            <a:endParaRPr lang="en-US" altLang="en-US" dirty="0">
              <a:solidFill>
                <a:schemeClr val="tx1"/>
              </a:solidFill>
            </a:endParaRPr>
          </a:p>
        </p:txBody>
      </p:sp>
      <p:sp>
        <p:nvSpPr>
          <p:cNvPr id="3" name="Google Shape;551;p15">
            <a:extLst>
              <a:ext uri="{FF2B5EF4-FFF2-40B4-BE49-F238E27FC236}">
                <a16:creationId xmlns:a16="http://schemas.microsoft.com/office/drawing/2014/main" id="{1CFAC415-8937-A22C-F595-313C39E255F4}"/>
              </a:ext>
            </a:extLst>
          </p:cNvPr>
          <p:cNvSpPr txBox="1">
            <a:spLocks/>
          </p:cNvSpPr>
          <p:nvPr/>
        </p:nvSpPr>
        <p:spPr>
          <a:xfrm>
            <a:off x="1066110" y="5077623"/>
            <a:ext cx="7691526" cy="738644"/>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a:solidFill>
                  <a:srgbClr val="FF0000"/>
                </a:solidFill>
              </a:rPr>
              <a:t>Could you please share with us the challenges your company are facing in energy management and utilization?? </a:t>
            </a:r>
          </a:p>
        </p:txBody>
      </p:sp>
      <p:pic>
        <p:nvPicPr>
          <p:cNvPr id="5" name="Picture 4" descr="DP Psychology: Discussing discuss">
            <a:extLst>
              <a:ext uri="{FF2B5EF4-FFF2-40B4-BE49-F238E27FC236}">
                <a16:creationId xmlns:a16="http://schemas.microsoft.com/office/drawing/2014/main" id="{19C1833B-58C3-65A3-1F39-FD31DF3013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6592" y="4090017"/>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517723"/>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22831</TotalTime>
  <Words>2206</Words>
  <Application>Microsoft Macintosh PowerPoint</Application>
  <PresentationFormat>Widescreen</PresentationFormat>
  <Paragraphs>259</Paragraphs>
  <Slides>33</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Wingdings</vt:lpstr>
      <vt:lpstr>Roboto</vt:lpstr>
      <vt:lpstr>Fira Sans Extra Condensed</vt:lpstr>
      <vt:lpstr>Tahoma</vt:lpstr>
      <vt:lpstr>Arial</vt:lpstr>
      <vt:lpstr>Calibri</vt:lpstr>
      <vt:lpstr>Energy Saving Infographics by Slidesgo</vt:lpstr>
      <vt:lpstr>PowerPoint Presentation</vt:lpstr>
      <vt:lpstr>Current status of energy use in Vietnam</vt:lpstr>
      <vt:lpstr>Characteristics of energy consumption in Vietnam’s industry</vt:lpstr>
      <vt:lpstr>Number of Designated Energy Users (DEUs)</vt:lpstr>
      <vt:lpstr>EE targets for Vietnam's industrial sectors by 2030</vt:lpstr>
      <vt:lpstr>AVERAGE ELECTRICITY PRICE (2010 – 2024)</vt:lpstr>
      <vt:lpstr>Current status of energy use in industry</vt:lpstr>
      <vt:lpstr>Causes of high energy consumption</vt:lpstr>
      <vt:lpstr>Challenges in energy management and utilization</vt:lpstr>
      <vt:lpstr>Trends in sustainable development in industry</vt:lpstr>
      <vt:lpstr>Discussion</vt:lpstr>
      <vt:lpstr>PowerPoint Presentation</vt:lpstr>
      <vt:lpstr>Energy Intensity in Key Industries in Vietnam</vt:lpstr>
      <vt:lpstr>Overview of Vietnam’s Textile and Garment Industry</vt:lpstr>
      <vt:lpstr>Technology in Production</vt:lpstr>
      <vt:lpstr>Challenges and Opportunities</vt:lpstr>
      <vt:lpstr>Energy Consumption</vt:lpstr>
      <vt:lpstr>Main Energy Sources Used</vt:lpstr>
      <vt:lpstr>Current Energy Consumption Situation</vt:lpstr>
      <vt:lpstr>Energy Usage Issues</vt:lpstr>
      <vt:lpstr>Discussion</vt:lpstr>
      <vt:lpstr>EEMs in Textile industry</vt:lpstr>
      <vt:lpstr>EEMs in Textile industry</vt:lpstr>
      <vt:lpstr>EEMs in Textile industry</vt:lpstr>
      <vt:lpstr>EEMs in Textile industry</vt:lpstr>
      <vt:lpstr>Discussion</vt:lpstr>
      <vt:lpstr>Examples of Energy Efficiency in Textile Factories in Vietnam</vt:lpstr>
      <vt:lpstr>Examples of Energy Efficiency in Textile Factories in Vietnam</vt:lpstr>
      <vt:lpstr>Examples of Energy Efficiency in Textile Factories in Vietnam</vt:lpstr>
      <vt:lpstr>Examples of Energy Efficiency in Textile Factories in Vietnam</vt:lpstr>
      <vt:lpstr>Examples of EEM in Textile Factories in the world</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155</cp:revision>
  <dcterms:modified xsi:type="dcterms:W3CDTF">2025-08-15T04:51:08Z</dcterms:modified>
</cp:coreProperties>
</file>